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6" r:id="rId1"/>
  </p:sldMasterIdLst>
  <p:notesMasterIdLst>
    <p:notesMasterId r:id="rId32"/>
  </p:notesMasterIdLst>
  <p:handoutMasterIdLst>
    <p:handoutMasterId r:id="rId33"/>
  </p:handoutMasterIdLst>
  <p:sldIdLst>
    <p:sldId id="258" r:id="rId2"/>
    <p:sldId id="268" r:id="rId3"/>
    <p:sldId id="269" r:id="rId4"/>
    <p:sldId id="299" r:id="rId5"/>
    <p:sldId id="277" r:id="rId6"/>
    <p:sldId id="263" r:id="rId7"/>
    <p:sldId id="267" r:id="rId8"/>
    <p:sldId id="266" r:id="rId9"/>
    <p:sldId id="271" r:id="rId10"/>
    <p:sldId id="264" r:id="rId11"/>
    <p:sldId id="295" r:id="rId12"/>
    <p:sldId id="297" r:id="rId13"/>
    <p:sldId id="301" r:id="rId14"/>
    <p:sldId id="273" r:id="rId15"/>
    <p:sldId id="278" r:id="rId16"/>
    <p:sldId id="289" r:id="rId17"/>
    <p:sldId id="302" r:id="rId18"/>
    <p:sldId id="274" r:id="rId19"/>
    <p:sldId id="276" r:id="rId20"/>
    <p:sldId id="303" r:id="rId21"/>
    <p:sldId id="296" r:id="rId22"/>
    <p:sldId id="298" r:id="rId23"/>
    <p:sldId id="281" r:id="rId24"/>
    <p:sldId id="292" r:id="rId25"/>
    <p:sldId id="291" r:id="rId26"/>
    <p:sldId id="304" r:id="rId27"/>
    <p:sldId id="305" r:id="rId28"/>
    <p:sldId id="306" r:id="rId29"/>
    <p:sldId id="307" r:id="rId30"/>
    <p:sldId id="308" r:id="rId31"/>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Gaardsted Frandsen" initials="af" lastIdx="5" clrIdx="0"/>
  <p:cmAuthor id="1" name="Marie Kaas" initials="mka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FFFF"/>
    <a:srgbClr val="FF00FF"/>
    <a:srgbClr val="697F8E"/>
    <a:srgbClr val="118850"/>
    <a:srgbClr val="384F5C"/>
    <a:srgbClr val="7ABD30"/>
    <a:srgbClr val="0E702F"/>
    <a:srgbClr val="0E72BA"/>
    <a:srgbClr val="0B5C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95382" autoAdjust="0"/>
  </p:normalViewPr>
  <p:slideViewPr>
    <p:cSldViewPr snapToGrid="0">
      <p:cViewPr>
        <p:scale>
          <a:sx n="66" d="100"/>
          <a:sy n="66" d="100"/>
        </p:scale>
        <p:origin x="-528" y="672"/>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A92D15C-9541-984E-9FA7-C608AD204F7E}" type="datetimeFigureOut">
              <a:t>16-01-2017</a:t>
            </a:fld>
            <a:endParaRPr lang="en-US"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AD8BFC4-5926-5649-BB5B-7065CDDCBE5A}" type="slidenum">
              <a:t>‹nr.›</a:t>
            </a:fld>
            <a:endParaRPr lang="en-US" dirty="0"/>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Geneva" charset="0"/>
                <a:cs typeface="+mn-cs"/>
              </a:defRPr>
            </a:lvl1pPr>
          </a:lstStyle>
          <a:p>
            <a:pPr>
              <a:defRPr/>
            </a:pPr>
            <a:endParaRPr lang="da-DK" dirty="0"/>
          </a:p>
        </p:txBody>
      </p:sp>
      <p:sp>
        <p:nvSpPr>
          <p:cNvPr id="3" name="Pladsholder til dato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FFDDA5-DA11-E543-9D52-16EB8FF18AFF}" type="datetimeFigureOut">
              <a:rPr lang="da-DK"/>
              <a:pPr/>
              <a:t>16-01-2017</a:t>
            </a:fld>
            <a:endParaRPr lang="da-DK" dirty="0"/>
          </a:p>
        </p:txBody>
      </p:sp>
      <p:sp>
        <p:nvSpPr>
          <p:cNvPr id="4" name="Pladsholder til diasbille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a-DK" noProof="0" dirty="0" smtClean="0"/>
          </a:p>
        </p:txBody>
      </p:sp>
      <p:sp>
        <p:nvSpPr>
          <p:cNvPr id="5" name="Pladsholder til not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Arial" charset="0"/>
                <a:ea typeface="Geneva" charset="0"/>
                <a:cs typeface="+mn-cs"/>
              </a:defRPr>
            </a:lvl1pPr>
          </a:lstStyle>
          <a:p>
            <a:pPr>
              <a:defRPr/>
            </a:pPr>
            <a:endParaRPr lang="da-DK" dirty="0"/>
          </a:p>
        </p:txBody>
      </p:sp>
      <p:sp>
        <p:nvSpPr>
          <p:cNvPr id="7" name="Pladsholder til diasnumm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A4CC2FA-81EB-7645-A056-1A1B2D71557F}" type="slidenum">
              <a:rPr lang="da-DK"/>
              <a:pPr/>
              <a:t>‹nr.›</a:t>
            </a:fld>
            <a:endParaRPr lang="da-DK" dirty="0"/>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a:t>
            </a:fld>
            <a:endParaRPr lang="da-DK" dirty="0"/>
          </a:p>
        </p:txBody>
      </p:sp>
    </p:spTree>
    <p:extLst>
      <p:ext uri="{BB962C8B-B14F-4D97-AF65-F5344CB8AC3E}">
        <p14:creationId xmlns:p14="http://schemas.microsoft.com/office/powerpoint/2010/main" val="48368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3</a:t>
            </a:fld>
            <a:endParaRPr lang="da-DK" dirty="0"/>
          </a:p>
        </p:txBody>
      </p:sp>
    </p:spTree>
    <p:extLst>
      <p:ext uri="{BB962C8B-B14F-4D97-AF65-F5344CB8AC3E}">
        <p14:creationId xmlns:p14="http://schemas.microsoft.com/office/powerpoint/2010/main" val="89789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8</a:t>
            </a:fld>
            <a:endParaRPr lang="da-DK" dirty="0"/>
          </a:p>
        </p:txBody>
      </p:sp>
    </p:spTree>
    <p:extLst>
      <p:ext uri="{BB962C8B-B14F-4D97-AF65-F5344CB8AC3E}">
        <p14:creationId xmlns:p14="http://schemas.microsoft.com/office/powerpoint/2010/main" val="264190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dirty="0" smtClean="0"/>
              <a:t>Klik for at redigere i master</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361DCCFF-B7C6-46AE-8A4F-B715B91F4196}"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40074122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ED3C664-2473-47A4-ABD3-871932B804D2}"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90055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D886268-DBBF-40BB-A341-F5B5F0097A2A}"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63594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da-DK" noProof="0" smtClean="0"/>
              <a:t>Klik for at redigere i master</a:t>
            </a:r>
            <a:endParaRPr lang="en-GB" noProof="0" smtClean="0"/>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da-DK" noProof="0" smtClean="0"/>
              <a:t>Klik for at redigere i master</a:t>
            </a:r>
            <a:endParaRPr lang="en-GB" noProof="0" smtClean="0"/>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4581525" y="1411112"/>
            <a:ext cx="4562475" cy="4753152"/>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5505"/>
            <a:ext cx="9144000" cy="4758758"/>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0175"/>
            <a:ext cx="9144000" cy="5457825"/>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i master</a:t>
            </a:r>
            <a:endParaRPr lang="da-DK" dirty="0"/>
          </a:p>
        </p:txBody>
      </p:sp>
      <p:sp>
        <p:nvSpPr>
          <p:cNvPr id="3" name="Pladsholder til indhold 2"/>
          <p:cNvSpPr>
            <a:spLocks noGrp="1"/>
          </p:cNvSpPr>
          <p:nvPr>
            <p:ph idx="1"/>
          </p:nvPr>
        </p:nvSpPr>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AAFE1595-7C85-4745-8EC1-AA8869944361}"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26881169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838D5387-CC13-4932-8B15-8163FF52403A}" type="datetime1">
              <a:rPr lang="da-DK" smtClean="0"/>
              <a:t>16-01-2017</a:t>
            </a:fld>
            <a:endParaRPr lang="da-DK"/>
          </a:p>
        </p:txBody>
      </p:sp>
      <p:sp>
        <p:nvSpPr>
          <p:cNvPr id="5" name="Pladsholder til sidefod 4"/>
          <p:cNvSpPr>
            <a:spLocks noGrp="1"/>
          </p:cNvSpPr>
          <p:nvPr>
            <p:ph type="ftr" sz="quarter" idx="11"/>
          </p:nvPr>
        </p:nvSpPr>
        <p:spPr/>
        <p:txBody>
          <a:bodyPr/>
          <a:lstStyle/>
          <a:p>
            <a:pPr>
              <a:defRPr/>
            </a:pPr>
            <a:endParaRPr lang="en-GB" dirty="0"/>
          </a:p>
        </p:txBody>
      </p:sp>
      <p:sp>
        <p:nvSpPr>
          <p:cNvPr id="6" name="Pladsholder til diasnummer 5"/>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191743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2121C1C-B183-4BE9-A317-8300378E77BB}" type="datetime1">
              <a:rPr lang="da-DK" smtClean="0"/>
              <a:t>16-01-2017</a:t>
            </a:fld>
            <a:endParaRPr lang="da-DK"/>
          </a:p>
        </p:txBody>
      </p:sp>
      <p:sp>
        <p:nvSpPr>
          <p:cNvPr id="6" name="Pladsholder til sidefod 5"/>
          <p:cNvSpPr>
            <a:spLocks noGrp="1"/>
          </p:cNvSpPr>
          <p:nvPr>
            <p:ph type="ftr" sz="quarter" idx="11"/>
          </p:nvPr>
        </p:nvSpPr>
        <p:spPr/>
        <p:txBody>
          <a:bodyPr/>
          <a:lstStyle/>
          <a:p>
            <a:pPr>
              <a:defRPr/>
            </a:pPr>
            <a:endParaRPr lang="en-GB" dirty="0"/>
          </a:p>
        </p:txBody>
      </p:sp>
      <p:sp>
        <p:nvSpPr>
          <p:cNvPr id="7" name="Pladsholder til diasnummer 6"/>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27881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DD43AFA3-3C88-4464-97BA-C295B7FCBF06}" type="datetime1">
              <a:rPr lang="da-DK" smtClean="0"/>
              <a:t>16-01-2017</a:t>
            </a:fld>
            <a:endParaRPr lang="da-DK"/>
          </a:p>
        </p:txBody>
      </p:sp>
      <p:sp>
        <p:nvSpPr>
          <p:cNvPr id="8" name="Pladsholder til sidefod 7"/>
          <p:cNvSpPr>
            <a:spLocks noGrp="1"/>
          </p:cNvSpPr>
          <p:nvPr>
            <p:ph type="ftr" sz="quarter" idx="11"/>
          </p:nvPr>
        </p:nvSpPr>
        <p:spPr/>
        <p:txBody>
          <a:bodyPr/>
          <a:lstStyle/>
          <a:p>
            <a:pPr>
              <a:defRPr/>
            </a:pPr>
            <a:endParaRPr lang="en-GB" dirty="0"/>
          </a:p>
        </p:txBody>
      </p:sp>
      <p:sp>
        <p:nvSpPr>
          <p:cNvPr id="9" name="Pladsholder til diasnummer 8"/>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280338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71AA1265-8647-4A31-B11E-38C39CE60C77}" type="datetime1">
              <a:rPr lang="da-DK" smtClean="0"/>
              <a:t>16-01-2017</a:t>
            </a:fld>
            <a:endParaRPr lang="da-DK"/>
          </a:p>
        </p:txBody>
      </p:sp>
      <p:sp>
        <p:nvSpPr>
          <p:cNvPr id="4" name="Pladsholder til sidefod 3"/>
          <p:cNvSpPr>
            <a:spLocks noGrp="1"/>
          </p:cNvSpPr>
          <p:nvPr>
            <p:ph type="ftr" sz="quarter" idx="11"/>
          </p:nvPr>
        </p:nvSpPr>
        <p:spPr/>
        <p:txBody>
          <a:bodyPr/>
          <a:lstStyle/>
          <a:p>
            <a:pPr>
              <a:defRPr/>
            </a:pPr>
            <a:endParaRPr lang="en-GB" dirty="0"/>
          </a:p>
        </p:txBody>
      </p:sp>
      <p:sp>
        <p:nvSpPr>
          <p:cNvPr id="5" name="Pladsholder til diasnummer 4"/>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53201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30BC9EA-122B-415A-9DCB-FCDCF1C4613C}" type="datetime1">
              <a:rPr lang="da-DK" smtClean="0"/>
              <a:t>16-01-2017</a:t>
            </a:fld>
            <a:endParaRPr lang="da-DK"/>
          </a:p>
        </p:txBody>
      </p:sp>
      <p:sp>
        <p:nvSpPr>
          <p:cNvPr id="3" name="Pladsholder til sidefod 2"/>
          <p:cNvSpPr>
            <a:spLocks noGrp="1"/>
          </p:cNvSpPr>
          <p:nvPr>
            <p:ph type="ftr" sz="quarter" idx="11"/>
          </p:nvPr>
        </p:nvSpPr>
        <p:spPr/>
        <p:txBody>
          <a:bodyPr/>
          <a:lstStyle/>
          <a:p>
            <a:pPr>
              <a:defRPr/>
            </a:pPr>
            <a:endParaRPr lang="en-GB" dirty="0"/>
          </a:p>
        </p:txBody>
      </p:sp>
      <p:sp>
        <p:nvSpPr>
          <p:cNvPr id="4" name="Pladsholder til diasnummer 3"/>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365611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9D4DCDAB-04AA-4772-8E6C-E4E29DA25CBF}" type="datetime1">
              <a:rPr lang="da-DK" smtClean="0"/>
              <a:t>16-01-2017</a:t>
            </a:fld>
            <a:endParaRPr lang="da-DK"/>
          </a:p>
        </p:txBody>
      </p:sp>
      <p:sp>
        <p:nvSpPr>
          <p:cNvPr id="6" name="Pladsholder til sidefod 5"/>
          <p:cNvSpPr>
            <a:spLocks noGrp="1"/>
          </p:cNvSpPr>
          <p:nvPr>
            <p:ph type="ftr" sz="quarter" idx="11"/>
          </p:nvPr>
        </p:nvSpPr>
        <p:spPr/>
        <p:txBody>
          <a:bodyPr/>
          <a:lstStyle/>
          <a:p>
            <a:pPr>
              <a:defRPr/>
            </a:pPr>
            <a:endParaRPr lang="en-GB" dirty="0"/>
          </a:p>
        </p:txBody>
      </p:sp>
      <p:sp>
        <p:nvSpPr>
          <p:cNvPr id="7" name="Pladsholder til diasnummer 6"/>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71899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7739B101-5A60-4C26-9649-ACB752D24721}" type="datetime1">
              <a:rPr lang="da-DK" smtClean="0"/>
              <a:t>16-01-2017</a:t>
            </a:fld>
            <a:endParaRPr lang="da-DK"/>
          </a:p>
        </p:txBody>
      </p:sp>
      <p:sp>
        <p:nvSpPr>
          <p:cNvPr id="6" name="Pladsholder til sidefod 5"/>
          <p:cNvSpPr>
            <a:spLocks noGrp="1"/>
          </p:cNvSpPr>
          <p:nvPr>
            <p:ph type="ftr" sz="quarter" idx="11"/>
          </p:nvPr>
        </p:nvSpPr>
        <p:spPr/>
        <p:txBody>
          <a:bodyPr/>
          <a:lstStyle/>
          <a:p>
            <a:pPr>
              <a:defRPr/>
            </a:pPr>
            <a:endParaRPr lang="en-GB" dirty="0"/>
          </a:p>
        </p:txBody>
      </p:sp>
      <p:sp>
        <p:nvSpPr>
          <p:cNvPr id="7" name="Pladsholder til diasnummer 6"/>
          <p:cNvSpPr>
            <a:spLocks noGrp="1"/>
          </p:cNvSpPr>
          <p:nvPr>
            <p:ph type="sldNum" sz="quarter" idx="12"/>
          </p:nvPr>
        </p:nvSpPr>
        <p:spPr/>
        <p:txBody>
          <a:bodyPr/>
          <a:lstStyle/>
          <a:p>
            <a:fld id="{BA8A304D-3451-4CE2-A9C2-6272B16DD62A}" type="slidenum">
              <a:rPr lang="da-DK" smtClean="0"/>
              <a:t>‹nr.›</a:t>
            </a:fld>
            <a:endParaRPr lang="da-DK"/>
          </a:p>
        </p:txBody>
      </p:sp>
    </p:spTree>
    <p:extLst>
      <p:ext uri="{BB962C8B-B14F-4D97-AF65-F5344CB8AC3E}">
        <p14:creationId xmlns:p14="http://schemas.microsoft.com/office/powerpoint/2010/main" val="289770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84641-B835-478B-88CB-02687A4D5A22}" type="datetime1">
              <a:rPr lang="da-DK" smtClean="0"/>
              <a:t>16-01-2017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A304D-3451-4CE2-A9C2-6272B16DD62A}" type="slidenum">
              <a:rPr lang="da-DK" smtClean="0"/>
              <a:t>‹nr.›</a:t>
            </a:fld>
            <a:endParaRPr lang="da-DK"/>
          </a:p>
        </p:txBody>
      </p:sp>
    </p:spTree>
    <p:extLst>
      <p:ext uri="{BB962C8B-B14F-4D97-AF65-F5344CB8AC3E}">
        <p14:creationId xmlns:p14="http://schemas.microsoft.com/office/powerpoint/2010/main" val="407238282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2286" y="1885950"/>
            <a:ext cx="7966353" cy="2085975"/>
          </a:xfrm>
        </p:spPr>
        <p:txBody>
          <a:bodyPr/>
          <a:lstStyle/>
          <a:p>
            <a:r>
              <a:rPr lang="da-DK" sz="2000" b="0" dirty="0"/>
              <a:t>V</a:t>
            </a:r>
            <a:r>
              <a:rPr lang="da-DK" sz="2000" b="0" dirty="0" smtClean="0"/>
              <a:t>oksenansvar for anbragte børn og unge</a:t>
            </a:r>
            <a:r>
              <a:rPr lang="da-DK" sz="2800" dirty="0" smtClean="0"/>
              <a:t/>
            </a:r>
            <a:br>
              <a:rPr lang="da-DK" sz="2800" dirty="0" smtClean="0"/>
            </a:br>
            <a:r>
              <a:rPr lang="da-DK" sz="2800" dirty="0" smtClean="0"/>
              <a:t/>
            </a:r>
            <a:br>
              <a:rPr lang="da-DK" sz="2800" dirty="0" smtClean="0"/>
            </a:br>
            <a:r>
              <a:rPr lang="da-DK" sz="2800" dirty="0" smtClean="0"/>
              <a:t>Undersøgelse af person eller opholdsrum og bevaring af effekter</a:t>
            </a:r>
            <a:endParaRPr lang="da-DK" sz="2800" dirty="0"/>
          </a:p>
        </p:txBody>
      </p:sp>
      <p:sp>
        <p:nvSpPr>
          <p:cNvPr id="3" name="Undertitel 2"/>
          <p:cNvSpPr>
            <a:spLocks noGrp="1"/>
          </p:cNvSpPr>
          <p:nvPr>
            <p:ph type="subTitle" idx="1"/>
          </p:nvPr>
        </p:nvSpPr>
        <p:spPr>
          <a:xfrm>
            <a:off x="450850" y="4314825"/>
            <a:ext cx="7976848" cy="1500188"/>
          </a:xfrm>
        </p:spPr>
        <p:txBody>
          <a:bodyPr/>
          <a:lstStyle/>
          <a:p>
            <a:pPr marL="342900" indent="-342900">
              <a:buFont typeface="Arial" panose="020B0604020202020204" pitchFamily="34" charset="0"/>
              <a:buChar char="•"/>
            </a:pPr>
            <a:r>
              <a:rPr lang="da-DK" dirty="0" smtClean="0"/>
              <a:t>Private opholdssteder</a:t>
            </a:r>
          </a:p>
          <a:p>
            <a:pPr marL="342900" indent="-342900">
              <a:buFont typeface="Arial" panose="020B0604020202020204" pitchFamily="34" charset="0"/>
              <a:buChar char="•"/>
            </a:pPr>
            <a:r>
              <a:rPr lang="da-DK" dirty="0" smtClean="0"/>
              <a:t>Åbne døgninstitutioner</a:t>
            </a:r>
          </a:p>
          <a:p>
            <a:pPr marL="342900" indent="-342900">
              <a:buFont typeface="Arial" panose="020B0604020202020204" pitchFamily="34" charset="0"/>
              <a:buChar char="•"/>
            </a:pPr>
            <a:r>
              <a:rPr lang="da-DK" dirty="0" smtClean="0"/>
              <a:t>Delvis lukkede døgninstitutioner</a:t>
            </a:r>
          </a:p>
          <a:p>
            <a:pPr marL="342900" indent="-342900">
              <a:buFont typeface="Arial" panose="020B0604020202020204" pitchFamily="34" charset="0"/>
              <a:buChar char="•"/>
            </a:pPr>
            <a:r>
              <a:rPr lang="da-DK" dirty="0" smtClean="0"/>
              <a:t>Delvis lukkede afdelinger i døgninstitutioner</a:t>
            </a:r>
            <a:endParaRPr lang="da-DK" dirty="0" smtClean="0"/>
          </a:p>
          <a:p>
            <a:pPr marL="342900" indent="-342900">
              <a:buFont typeface="Arial" panose="020B0604020202020204" pitchFamily="34" charset="0"/>
              <a:buChar char="•"/>
            </a:pPr>
            <a:endParaRPr lang="da-DK" dirty="0" smtClean="0"/>
          </a:p>
        </p:txBody>
      </p:sp>
    </p:spTree>
    <p:extLst>
      <p:ext uri="{BB962C8B-B14F-4D97-AF65-F5344CB8AC3E}">
        <p14:creationId xmlns:p14="http://schemas.microsoft.com/office/powerpoint/2010/main" val="420980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726" y="239486"/>
            <a:ext cx="5868670" cy="1136678"/>
          </a:xfrm>
        </p:spPr>
        <p:txBody>
          <a:bodyPr>
            <a:normAutofit/>
          </a:bodyPr>
          <a:lstStyle/>
          <a:p>
            <a:r>
              <a:rPr lang="da-DK" dirty="0"/>
              <a:t/>
            </a:r>
            <a:br>
              <a:rPr lang="da-DK" dirty="0"/>
            </a:br>
            <a:r>
              <a:rPr lang="da-DK" dirty="0" smtClean="0"/>
              <a:t/>
            </a:r>
            <a:br>
              <a:rPr lang="da-DK" dirty="0" smtClean="0"/>
            </a:br>
            <a:r>
              <a:rPr lang="da-DK" dirty="0" smtClean="0"/>
              <a:t> Form for indgreb</a:t>
            </a:r>
            <a:endParaRPr lang="da-DK" dirty="0"/>
          </a:p>
        </p:txBody>
      </p:sp>
      <p:sp>
        <p:nvSpPr>
          <p:cNvPr id="3" name="Pladsholder til indhold 2"/>
          <p:cNvSpPr>
            <a:spLocks noGrp="1"/>
          </p:cNvSpPr>
          <p:nvPr>
            <p:ph idx="1"/>
          </p:nvPr>
        </p:nvSpPr>
        <p:spPr>
          <a:xfrm>
            <a:off x="579437" y="1518215"/>
            <a:ext cx="8243888" cy="4603186"/>
          </a:xfrm>
        </p:spPr>
        <p:txBody>
          <a:bodyPr>
            <a:normAutofit/>
          </a:bodyPr>
          <a:lstStyle/>
          <a:p>
            <a:pPr marL="0" indent="0">
              <a:buNone/>
            </a:pPr>
            <a:r>
              <a:rPr lang="da-DK" dirty="0" smtClean="0"/>
              <a:t>Beslutte</a:t>
            </a:r>
            <a:r>
              <a:rPr lang="da-DK" dirty="0"/>
              <a:t>, at der skal foretages en </a:t>
            </a:r>
            <a:r>
              <a:rPr lang="da-DK" dirty="0" smtClean="0"/>
              <a:t>undersøgelse </a:t>
            </a:r>
            <a:r>
              <a:rPr lang="da-DK" dirty="0"/>
              <a:t>af et anbragt barn eller en ungs person eller </a:t>
            </a:r>
            <a:r>
              <a:rPr lang="da-DK" dirty="0" smtClean="0"/>
              <a:t>opholdsrum. </a:t>
            </a:r>
          </a:p>
          <a:p>
            <a:pPr marL="0" indent="0">
              <a:buNone/>
            </a:pPr>
            <a:endParaRPr lang="da-DK" dirty="0" smtClean="0"/>
          </a:p>
          <a:p>
            <a:pPr marL="0" indent="0">
              <a:buNone/>
            </a:pPr>
            <a:r>
              <a:rPr lang="da-DK" b="1" dirty="0" smtClean="0"/>
              <a:t>Begreber</a:t>
            </a:r>
            <a:endParaRPr lang="da-DK" b="1" dirty="0"/>
          </a:p>
          <a:p>
            <a:r>
              <a:rPr lang="da-DK" dirty="0" smtClean="0"/>
              <a:t>Undersøgelse: Dvs. gennemgang af genstande, som barnet eller den unge har på sin person eller i sit opholdsrum</a:t>
            </a:r>
          </a:p>
          <a:p>
            <a:endParaRPr lang="da-DK" dirty="0" smtClean="0"/>
          </a:p>
          <a:p>
            <a:r>
              <a:rPr lang="da-DK" dirty="0" smtClean="0"/>
              <a:t>Person: </a:t>
            </a:r>
            <a:r>
              <a:rPr lang="da-DK" dirty="0"/>
              <a:t>D</a:t>
            </a:r>
            <a:r>
              <a:rPr lang="da-DK" dirty="0" smtClean="0"/>
              <a:t>et påklædte barn, evt. uden overtøj, sko og hovedbeklædning - Alene klap på tøjet og ingen beføling eller lign. af legeme</a:t>
            </a:r>
          </a:p>
          <a:p>
            <a:endParaRPr lang="da-DK" dirty="0" smtClean="0"/>
          </a:p>
          <a:p>
            <a:r>
              <a:rPr lang="da-DK" dirty="0" smtClean="0"/>
              <a:t>Opholdsrum: Omfatter barnet eller den unges værelse samt skabe og andre rum, som vedkommende har råderet over på anbringelsesstedet</a:t>
            </a:r>
          </a:p>
          <a:p>
            <a:endParaRPr lang="da-DK" dirty="0"/>
          </a:p>
          <a:p>
            <a:r>
              <a:rPr lang="da-DK" dirty="0" smtClean="0"/>
              <a:t>Genstande i opholdsrum: Fx kommoder</a:t>
            </a:r>
            <a:r>
              <a:rPr lang="da-DK" dirty="0"/>
              <a:t>, opbevaringsbokse, tasker og </a:t>
            </a:r>
            <a:r>
              <a:rPr lang="da-DK" dirty="0" smtClean="0"/>
              <a:t>poser</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10</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2731665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050" y="87085"/>
            <a:ext cx="5868670" cy="1134158"/>
          </a:xfrm>
        </p:spPr>
        <p:txBody>
          <a:bodyPr>
            <a:normAutofit fontScale="90000"/>
          </a:bodyPr>
          <a:lstStyle/>
          <a:p>
            <a:r>
              <a:rPr lang="da-DK" dirty="0" smtClean="0"/>
              <a:t/>
            </a:r>
            <a:br>
              <a:rPr lang="da-DK" dirty="0" smtClean="0"/>
            </a:br>
            <a:r>
              <a:rPr lang="da-DK" dirty="0" smtClean="0"/>
              <a:t/>
            </a:r>
            <a:br>
              <a:rPr lang="da-DK" dirty="0" smtClean="0"/>
            </a:br>
            <a:r>
              <a:rPr lang="da-DK" dirty="0" smtClean="0"/>
              <a:t>Generelle principper, der skal iagttages ved undersøgelse</a:t>
            </a:r>
            <a:endParaRPr lang="da-DK" dirty="0"/>
          </a:p>
        </p:txBody>
      </p:sp>
      <p:sp>
        <p:nvSpPr>
          <p:cNvPr id="3" name="Pladsholder til indhold 2"/>
          <p:cNvSpPr>
            <a:spLocks noGrp="1"/>
          </p:cNvSpPr>
          <p:nvPr>
            <p:ph idx="1"/>
          </p:nvPr>
        </p:nvSpPr>
        <p:spPr>
          <a:xfrm>
            <a:off x="465138" y="1457325"/>
            <a:ext cx="8243888" cy="4792663"/>
          </a:xfrm>
        </p:spPr>
        <p:txBody>
          <a:bodyPr>
            <a:normAutofit/>
          </a:bodyPr>
          <a:lstStyle/>
          <a:p>
            <a:pPr marL="0" indent="0">
              <a:buNone/>
            </a:pPr>
            <a:r>
              <a:rPr lang="da-DK" dirty="0" smtClean="0"/>
              <a:t>En undersøgelse af person og opholdsrum: </a:t>
            </a:r>
          </a:p>
          <a:p>
            <a:pPr>
              <a:buFont typeface="Arial" charset="0"/>
              <a:buChar char="•"/>
            </a:pPr>
            <a:r>
              <a:rPr lang="da-DK" dirty="0"/>
              <a:t>M</a:t>
            </a:r>
            <a:r>
              <a:rPr lang="da-DK" dirty="0" smtClean="0"/>
              <a:t>å kun ske undtagelsesvist</a:t>
            </a:r>
          </a:p>
          <a:p>
            <a:pPr>
              <a:buFont typeface="Arial" charset="0"/>
              <a:buChar char="•"/>
            </a:pPr>
            <a:r>
              <a:rPr lang="da-DK" dirty="0"/>
              <a:t>M</a:t>
            </a:r>
            <a:r>
              <a:rPr lang="da-DK" dirty="0" smtClean="0"/>
              <a:t>å ikke erstatte omsorg og socialpædagogisk bistand</a:t>
            </a:r>
          </a:p>
          <a:p>
            <a:pPr>
              <a:buFont typeface="Arial" charset="0"/>
              <a:buChar char="•"/>
            </a:pPr>
            <a:r>
              <a:rPr lang="da-DK" dirty="0"/>
              <a:t>S</a:t>
            </a:r>
            <a:r>
              <a:rPr lang="da-DK" dirty="0" smtClean="0"/>
              <a:t>kal </a:t>
            </a:r>
            <a:r>
              <a:rPr lang="da-DK" dirty="0"/>
              <a:t>stå i rimeligt forhold til det, der søges </a:t>
            </a:r>
            <a:r>
              <a:rPr lang="da-DK" dirty="0" smtClean="0"/>
              <a:t>opnået</a:t>
            </a:r>
            <a:endParaRPr lang="da-DK" dirty="0"/>
          </a:p>
          <a:p>
            <a:r>
              <a:rPr lang="da-DK" dirty="0" smtClean="0"/>
              <a:t>Må ikke foretages hvis </a:t>
            </a:r>
            <a:r>
              <a:rPr lang="da-DK" dirty="0"/>
              <a:t>mindre indgribende </a:t>
            </a:r>
            <a:r>
              <a:rPr lang="da-DK" dirty="0" smtClean="0"/>
              <a:t>foranstaltninger er tilstrækkelige I givet fald skal </a:t>
            </a:r>
            <a:r>
              <a:rPr lang="da-DK" dirty="0"/>
              <a:t>disse </a:t>
            </a:r>
            <a:r>
              <a:rPr lang="da-DK" dirty="0" smtClean="0"/>
              <a:t>anvendes</a:t>
            </a:r>
          </a:p>
          <a:p>
            <a:r>
              <a:rPr lang="da-DK" dirty="0"/>
              <a:t>S</a:t>
            </a:r>
            <a:r>
              <a:rPr lang="da-DK" dirty="0" smtClean="0"/>
              <a:t>kal </a:t>
            </a:r>
            <a:r>
              <a:rPr lang="da-DK" dirty="0"/>
              <a:t>udøves så skånsomt og kortvarigt, </a:t>
            </a:r>
            <a:r>
              <a:rPr lang="da-DK" dirty="0" smtClean="0"/>
              <a:t>som omstændighederne tillader</a:t>
            </a:r>
          </a:p>
          <a:p>
            <a:r>
              <a:rPr lang="da-DK" dirty="0" smtClean="0"/>
              <a:t>Skal ske med </a:t>
            </a:r>
            <a:r>
              <a:rPr lang="da-DK" dirty="0"/>
              <a:t>størst mulig </a:t>
            </a:r>
            <a:r>
              <a:rPr lang="da-DK" dirty="0" smtClean="0"/>
              <a:t>hensyntagen til </a:t>
            </a:r>
            <a:r>
              <a:rPr lang="da-DK" dirty="0"/>
              <a:t>barnet eller den unges personlige </a:t>
            </a:r>
            <a:r>
              <a:rPr lang="da-DK" dirty="0" smtClean="0"/>
              <a:t>integritet</a:t>
            </a:r>
          </a:p>
          <a:p>
            <a:endParaRPr lang="da-DK" dirty="0"/>
          </a:p>
          <a:p>
            <a:pPr marL="0" indent="0">
              <a:buNone/>
            </a:pPr>
            <a:r>
              <a:rPr lang="da-DK" dirty="0" smtClean="0"/>
              <a:t>Forud for en undersøgelse skal personalet </a:t>
            </a:r>
            <a:r>
              <a:rPr lang="da-DK" dirty="0"/>
              <a:t>forsøge at få barnet eller den unges frivillige medvirkning til den nødvendige foranstaltning.</a:t>
            </a:r>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11</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070735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673" y="2223437"/>
            <a:ext cx="4720653" cy="3600000"/>
          </a:xfrm>
          <a:prstGeom prst="rect">
            <a:avLst/>
          </a:prstGeom>
        </p:spPr>
      </p:pic>
      <p:sp>
        <p:nvSpPr>
          <p:cNvPr id="2" name="Titel 1"/>
          <p:cNvSpPr>
            <a:spLocks noGrp="1"/>
          </p:cNvSpPr>
          <p:nvPr>
            <p:ph type="title"/>
          </p:nvPr>
        </p:nvSpPr>
        <p:spPr>
          <a:xfrm>
            <a:off x="450850" y="152400"/>
            <a:ext cx="5868670" cy="1243015"/>
          </a:xfrm>
        </p:spPr>
        <p:txBody>
          <a:bodyPr/>
          <a:lstStyle/>
          <a:p>
            <a:r>
              <a:rPr lang="da-DK" dirty="0" smtClean="0"/>
              <a:t/>
            </a:r>
            <a:br>
              <a:rPr lang="da-DK" dirty="0" smtClean="0"/>
            </a:br>
            <a:r>
              <a:rPr lang="da-DK" dirty="0" smtClean="0"/>
              <a:t>Afvejning af hensyn</a:t>
            </a:r>
            <a:endParaRPr lang="da-DK" dirty="0"/>
          </a:p>
        </p:txBody>
      </p:sp>
      <p:sp>
        <p:nvSpPr>
          <p:cNvPr id="10" name="Pladsholder til indhold 2"/>
          <p:cNvSpPr>
            <a:spLocks noGrp="1"/>
          </p:cNvSpPr>
          <p:nvPr>
            <p:ph idx="1"/>
          </p:nvPr>
        </p:nvSpPr>
        <p:spPr>
          <a:xfrm>
            <a:off x="450000" y="4774283"/>
            <a:ext cx="2762450" cy="1049154"/>
          </a:xfrm>
          <a:noFill/>
        </p:spPr>
        <p:txBody>
          <a:bodyPr>
            <a:noAutofit/>
          </a:bodyPr>
          <a:lstStyle/>
          <a:p>
            <a:r>
              <a:rPr lang="da-DK" dirty="0" smtClean="0"/>
              <a:t>Selvbestemmelse</a:t>
            </a:r>
          </a:p>
          <a:p>
            <a:r>
              <a:rPr lang="da-DK" dirty="0" smtClean="0"/>
              <a:t>Respekt for barnets/den unges privatliv</a:t>
            </a:r>
          </a:p>
        </p:txBody>
      </p:sp>
      <p:sp>
        <p:nvSpPr>
          <p:cNvPr id="6" name="Tekstboks 5"/>
          <p:cNvSpPr txBox="1"/>
          <p:nvPr/>
        </p:nvSpPr>
        <p:spPr>
          <a:xfrm>
            <a:off x="1614367" y="1628455"/>
            <a:ext cx="5053263" cy="369332"/>
          </a:xfrm>
          <a:prstGeom prst="rect">
            <a:avLst/>
          </a:prstGeom>
          <a:noFill/>
        </p:spPr>
        <p:txBody>
          <a:bodyPr wrap="square" rtlCol="0">
            <a:spAutoFit/>
          </a:bodyPr>
          <a:lstStyle/>
          <a:p>
            <a:pPr marL="285750" indent="-285750" algn="ctr">
              <a:buFont typeface="Arial" panose="020B0604020202020204" pitchFamily="34" charset="0"/>
              <a:buChar char="•"/>
            </a:pPr>
            <a:r>
              <a:rPr lang="da-DK" dirty="0" smtClean="0"/>
              <a:t>De konkrete omstændigheder</a:t>
            </a:r>
            <a:endParaRPr lang="da-DK" dirty="0"/>
          </a:p>
        </p:txBody>
      </p:sp>
      <p:sp>
        <p:nvSpPr>
          <p:cNvPr id="7" name="Tekstboks 6"/>
          <p:cNvSpPr txBox="1"/>
          <p:nvPr/>
        </p:nvSpPr>
        <p:spPr>
          <a:xfrm>
            <a:off x="1200481" y="2038771"/>
            <a:ext cx="5881036" cy="369332"/>
          </a:xfrm>
          <a:prstGeom prst="rect">
            <a:avLst/>
          </a:prstGeom>
          <a:noFill/>
        </p:spPr>
        <p:txBody>
          <a:bodyPr wrap="square" rtlCol="0">
            <a:spAutoFit/>
          </a:bodyPr>
          <a:lstStyle/>
          <a:p>
            <a:pPr marL="285750" indent="-285750">
              <a:buFont typeface="Arial" panose="020B0604020202020204" pitchFamily="34" charset="0"/>
              <a:buChar char="•"/>
            </a:pPr>
            <a:r>
              <a:rPr lang="da-DK" dirty="0" smtClean="0"/>
              <a:t>Indgrebets omfang og intensivitet i forhold til formålet </a:t>
            </a:r>
            <a:endParaRPr lang="da-DK" dirty="0"/>
          </a:p>
        </p:txBody>
      </p:sp>
      <p:sp>
        <p:nvSpPr>
          <p:cNvPr id="13" name="Tekstboks 12"/>
          <p:cNvSpPr txBox="1"/>
          <p:nvPr/>
        </p:nvSpPr>
        <p:spPr>
          <a:xfrm>
            <a:off x="5404584" y="4773600"/>
            <a:ext cx="3474720" cy="1200329"/>
          </a:xfrm>
          <a:prstGeom prst="rect">
            <a:avLst/>
          </a:prstGeom>
          <a:noFill/>
        </p:spPr>
        <p:txBody>
          <a:bodyPr wrap="square" rtlCol="0">
            <a:spAutoFit/>
          </a:bodyPr>
          <a:lstStyle/>
          <a:p>
            <a:pPr marL="285750" indent="-285750">
              <a:buFont typeface="Arial" panose="020B0604020202020204" pitchFamily="34" charset="0"/>
              <a:buChar char="•"/>
            </a:pPr>
            <a:r>
              <a:rPr lang="da-DK" dirty="0"/>
              <a:t>Omsorgen for barnet </a:t>
            </a:r>
            <a:r>
              <a:rPr lang="da-DK" dirty="0" smtClean="0"/>
              <a:t>eller den unge</a:t>
            </a:r>
          </a:p>
          <a:p>
            <a:pPr marL="285750" indent="-285750">
              <a:buFont typeface="Arial" panose="020B0604020202020204" pitchFamily="34" charset="0"/>
              <a:buChar char="•"/>
            </a:pPr>
            <a:r>
              <a:rPr lang="da-DK" dirty="0" smtClean="0"/>
              <a:t>Hensynet til orden og sikkerhed på stedet </a:t>
            </a:r>
          </a:p>
        </p:txBody>
      </p:sp>
      <p:sp>
        <p:nvSpPr>
          <p:cNvPr id="4" name="Pladsholder til diasnummer 3"/>
          <p:cNvSpPr>
            <a:spLocks noGrp="1"/>
          </p:cNvSpPr>
          <p:nvPr>
            <p:ph type="sldNum" sz="quarter" idx="12"/>
          </p:nvPr>
        </p:nvSpPr>
        <p:spPr/>
        <p:txBody>
          <a:bodyPr/>
          <a:lstStyle/>
          <a:p>
            <a:fld id="{BA8A304D-3451-4CE2-A9C2-6272B16DD62A}" type="slidenum">
              <a:rPr lang="da-DK" smtClean="0"/>
              <a:t>12</a:t>
            </a:fld>
            <a:endParaRPr lang="da-DK"/>
          </a:p>
        </p:txBody>
      </p:sp>
      <p:sp>
        <p:nvSpPr>
          <p:cNvPr id="12"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978758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a-DK" dirty="0" smtClean="0"/>
              <a:t>Undersøgelsens gennemførelse</a:t>
            </a:r>
            <a:br>
              <a:rPr lang="da-DK" dirty="0" smtClean="0"/>
            </a:br>
            <a:r>
              <a:rPr lang="da-DK" dirty="0" smtClean="0"/>
              <a:t>Bekendtgørelsen</a:t>
            </a:r>
            <a:endParaRPr lang="da-DK" dirty="0"/>
          </a:p>
        </p:txBody>
      </p:sp>
    </p:spTree>
    <p:extLst>
      <p:ext uri="{BB962C8B-B14F-4D97-AF65-F5344CB8AC3E}">
        <p14:creationId xmlns:p14="http://schemas.microsoft.com/office/powerpoint/2010/main" val="2527457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82880"/>
            <a:ext cx="5868670" cy="1212535"/>
          </a:xfrm>
        </p:spPr>
        <p:txBody>
          <a:bodyPr/>
          <a:lstStyle/>
          <a:p>
            <a:r>
              <a:rPr lang="da-DK" dirty="0" smtClean="0"/>
              <a:t/>
            </a:r>
            <a:br>
              <a:rPr lang="da-DK" dirty="0" smtClean="0"/>
            </a:br>
            <a:r>
              <a:rPr lang="da-DK" dirty="0"/>
              <a:t/>
            </a:r>
            <a:br>
              <a:rPr lang="da-DK" dirty="0"/>
            </a:br>
            <a:r>
              <a:rPr lang="da-DK" dirty="0" smtClean="0"/>
              <a:t>Regler for undersøgelsens gennemførelse</a:t>
            </a:r>
            <a:endParaRPr lang="da-DK" dirty="0"/>
          </a:p>
        </p:txBody>
      </p:sp>
      <p:sp>
        <p:nvSpPr>
          <p:cNvPr id="3" name="Pladsholder til indhold 2"/>
          <p:cNvSpPr>
            <a:spLocks noGrp="1"/>
          </p:cNvSpPr>
          <p:nvPr>
            <p:ph idx="1"/>
          </p:nvPr>
        </p:nvSpPr>
        <p:spPr>
          <a:xfrm>
            <a:off x="344972" y="1483781"/>
            <a:ext cx="8243888" cy="4738234"/>
          </a:xfrm>
        </p:spPr>
        <p:txBody>
          <a:bodyPr/>
          <a:lstStyle/>
          <a:p>
            <a:pPr marL="87313" indent="0">
              <a:buNone/>
            </a:pPr>
            <a:r>
              <a:rPr lang="da-DK" b="1" dirty="0" smtClean="0"/>
              <a:t>Både ved undersøgelse af person og opholdsrum:</a:t>
            </a:r>
          </a:p>
          <a:p>
            <a:r>
              <a:rPr lang="da-DK" dirty="0" smtClean="0"/>
              <a:t>Inddragelse: Barnet eller den unge har inden en undersøgelse krav på at </a:t>
            </a:r>
            <a:r>
              <a:rPr lang="da-DK" dirty="0"/>
              <a:t>få oplyst grunden til, at </a:t>
            </a:r>
            <a:r>
              <a:rPr lang="da-DK" dirty="0" smtClean="0"/>
              <a:t>undersøgelsen vil foregå, medmindre særlige omstændigheder taler imod at inddrage barnet</a:t>
            </a:r>
          </a:p>
          <a:p>
            <a:endParaRPr lang="da-DK" dirty="0" smtClean="0"/>
          </a:p>
          <a:p>
            <a:r>
              <a:rPr lang="da-DK" dirty="0" smtClean="0"/>
              <a:t>Der skal </a:t>
            </a:r>
            <a:r>
              <a:rPr lang="da-DK" u="sng" dirty="0" smtClean="0"/>
              <a:t>altid</a:t>
            </a:r>
            <a:r>
              <a:rPr lang="da-DK" dirty="0" smtClean="0"/>
              <a:t> deltage mindst to ansatte ved en undersøgelse </a:t>
            </a:r>
            <a:r>
              <a:rPr lang="da-DK" dirty="0"/>
              <a:t>af et </a:t>
            </a:r>
            <a:r>
              <a:rPr lang="da-DK" dirty="0" smtClean="0"/>
              <a:t>barn, </a:t>
            </a:r>
            <a:r>
              <a:rPr lang="da-DK" dirty="0"/>
              <a:t>en </a:t>
            </a:r>
            <a:r>
              <a:rPr lang="da-DK" dirty="0" smtClean="0"/>
              <a:t>ung person eller opholdsrum, medmindre </a:t>
            </a:r>
            <a:r>
              <a:rPr lang="da-DK" dirty="0"/>
              <a:t>særlige omstændigheder gør det </a:t>
            </a:r>
            <a:r>
              <a:rPr lang="da-DK" dirty="0" smtClean="0"/>
              <a:t>nødvendigt, at </a:t>
            </a:r>
            <a:r>
              <a:rPr lang="da-DK" dirty="0"/>
              <a:t>undersøgelsen gennemføres af en enkelt </a:t>
            </a:r>
            <a:r>
              <a:rPr lang="da-DK" dirty="0" smtClean="0"/>
              <a:t>ansat</a:t>
            </a:r>
          </a:p>
          <a:p>
            <a:endParaRPr lang="da-DK" dirty="0" smtClean="0"/>
          </a:p>
          <a:p>
            <a:r>
              <a:rPr lang="da-DK" dirty="0" smtClean="0"/>
              <a:t>Der </a:t>
            </a:r>
            <a:r>
              <a:rPr lang="da-DK" u="sng" dirty="0" smtClean="0"/>
              <a:t>må ikke</a:t>
            </a:r>
            <a:r>
              <a:rPr lang="da-DK" dirty="0" smtClean="0"/>
              <a:t> </a:t>
            </a:r>
            <a:r>
              <a:rPr lang="da-DK" dirty="0"/>
              <a:t>være andre børn og unge til stede under </a:t>
            </a:r>
            <a:r>
              <a:rPr lang="da-DK" dirty="0" smtClean="0"/>
              <a:t>undersøgelsen af  et barns eller en ungs person eller opholdsrum</a:t>
            </a:r>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14</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94129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21381"/>
            <a:ext cx="5868670" cy="1174034"/>
          </a:xfrm>
        </p:spPr>
        <p:txBody>
          <a:bodyPr/>
          <a:lstStyle/>
          <a:p>
            <a:r>
              <a:rPr lang="da-DK" dirty="0" smtClean="0"/>
              <a:t/>
            </a:r>
            <a:br>
              <a:rPr lang="da-DK" dirty="0" smtClean="0"/>
            </a:br>
            <a:r>
              <a:rPr lang="da-DK" dirty="0"/>
              <a:t/>
            </a:r>
            <a:br>
              <a:rPr lang="da-DK" dirty="0"/>
            </a:br>
            <a:r>
              <a:rPr lang="da-DK" dirty="0" smtClean="0"/>
              <a:t>Regler </a:t>
            </a:r>
            <a:r>
              <a:rPr lang="da-DK" dirty="0"/>
              <a:t>for undersøgelsens gennemførelse</a:t>
            </a:r>
          </a:p>
        </p:txBody>
      </p:sp>
      <p:sp>
        <p:nvSpPr>
          <p:cNvPr id="3" name="Pladsholder til indhold 2"/>
          <p:cNvSpPr>
            <a:spLocks noGrp="1"/>
          </p:cNvSpPr>
          <p:nvPr>
            <p:ph idx="1"/>
          </p:nvPr>
        </p:nvSpPr>
        <p:spPr/>
        <p:txBody>
          <a:bodyPr/>
          <a:lstStyle/>
          <a:p>
            <a:pPr marL="0" indent="0">
              <a:buNone/>
            </a:pPr>
            <a:r>
              <a:rPr lang="da-DK" b="1" dirty="0"/>
              <a:t>Særligt om undersøgelse af person:</a:t>
            </a:r>
          </a:p>
          <a:p>
            <a:r>
              <a:rPr lang="da-DK" dirty="0"/>
              <a:t>Undersøgelsen </a:t>
            </a:r>
            <a:r>
              <a:rPr lang="da-DK" u="sng" dirty="0"/>
              <a:t>må </a:t>
            </a:r>
            <a:r>
              <a:rPr lang="da-DK" u="sng" dirty="0" smtClean="0"/>
              <a:t>kun undtagelsesvist</a:t>
            </a:r>
            <a:r>
              <a:rPr lang="da-DK" dirty="0" smtClean="0"/>
              <a:t> foretages </a:t>
            </a:r>
            <a:r>
              <a:rPr lang="da-DK" dirty="0"/>
              <a:t>og overværes af personer af andet køn end barnet eller den unge </a:t>
            </a:r>
            <a:r>
              <a:rPr lang="da-DK" dirty="0" smtClean="0"/>
              <a:t>selv</a:t>
            </a:r>
          </a:p>
          <a:p>
            <a:pPr marL="0" indent="0">
              <a:buNone/>
            </a:pPr>
            <a:endParaRPr lang="da-DK" b="1" dirty="0"/>
          </a:p>
          <a:p>
            <a:pPr marL="0" indent="0">
              <a:buNone/>
            </a:pPr>
            <a:r>
              <a:rPr lang="da-DK" b="1" dirty="0" smtClean="0"/>
              <a:t>Særligt </a:t>
            </a:r>
            <a:r>
              <a:rPr lang="da-DK" b="1" dirty="0"/>
              <a:t>om undersøgelse af opholdsrum</a:t>
            </a:r>
          </a:p>
          <a:p>
            <a:r>
              <a:rPr lang="da-DK" dirty="0" smtClean="0"/>
              <a:t>Barnet eller den unge skal </a:t>
            </a:r>
            <a:r>
              <a:rPr lang="da-DK" u="sng" dirty="0" smtClean="0"/>
              <a:t>som udgangspunkt</a:t>
            </a:r>
            <a:r>
              <a:rPr lang="da-DK" dirty="0" smtClean="0"/>
              <a:t> have mulighed for at overvære, når personalet gennemgår den pågældendes genstande</a:t>
            </a:r>
          </a:p>
          <a:p>
            <a:r>
              <a:rPr lang="da-DK" dirty="0" smtClean="0"/>
              <a:t>Eller </a:t>
            </a:r>
            <a:r>
              <a:rPr lang="da-DK" u="sng" dirty="0" smtClean="0"/>
              <a:t>alternativt</a:t>
            </a:r>
            <a:r>
              <a:rPr lang="da-DK" dirty="0" smtClean="0"/>
              <a:t> skal personalet </a:t>
            </a:r>
            <a:r>
              <a:rPr lang="da-DK" u="sng" dirty="0" smtClean="0"/>
              <a:t>straks</a:t>
            </a:r>
            <a:r>
              <a:rPr lang="da-DK" dirty="0" smtClean="0"/>
              <a:t> </a:t>
            </a:r>
            <a:r>
              <a:rPr lang="da-DK" dirty="0"/>
              <a:t>efter undersøgelsen give barnet eller den unge </a:t>
            </a:r>
            <a:r>
              <a:rPr lang="da-DK" dirty="0" smtClean="0"/>
              <a:t>et tilbud </a:t>
            </a:r>
            <a:r>
              <a:rPr lang="da-DK" dirty="0"/>
              <a:t>om at </a:t>
            </a:r>
            <a:r>
              <a:rPr lang="da-DK" dirty="0" smtClean="0"/>
              <a:t>gennemgå resultatet </a:t>
            </a:r>
            <a:r>
              <a:rPr lang="da-DK" dirty="0"/>
              <a:t>af </a:t>
            </a:r>
            <a:r>
              <a:rPr lang="da-DK" dirty="0" smtClean="0"/>
              <a:t>undersøgelsen</a:t>
            </a:r>
            <a:endParaRPr lang="da-DK" dirty="0"/>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15</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293818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Casearbejde</a:t>
            </a:r>
            <a:endParaRPr lang="da-DK" dirty="0"/>
          </a:p>
        </p:txBody>
      </p:sp>
      <p:sp>
        <p:nvSpPr>
          <p:cNvPr id="3" name="Pladsholder til indhold 2"/>
          <p:cNvSpPr>
            <a:spLocks noGrp="1"/>
          </p:cNvSpPr>
          <p:nvPr>
            <p:ph idx="1"/>
          </p:nvPr>
        </p:nvSpPr>
        <p:spPr/>
        <p:txBody>
          <a:bodyPr/>
          <a:lstStyle/>
          <a:p>
            <a:pPr marL="0" indent="0" algn="ctr">
              <a:buNone/>
            </a:pPr>
            <a:endParaRPr lang="da-DK" sz="4800" dirty="0"/>
          </a:p>
          <a:p>
            <a:pPr marL="0" indent="0" algn="ctr">
              <a:buNone/>
            </a:pPr>
            <a:r>
              <a:rPr lang="da-DK" sz="2800" dirty="0" smtClean="0"/>
              <a:t>Refleksion </a:t>
            </a:r>
            <a:r>
              <a:rPr lang="da-DK" sz="2800" dirty="0"/>
              <a:t>og dialog om </a:t>
            </a:r>
            <a:r>
              <a:rPr lang="da-DK" sz="2800" dirty="0" smtClean="0"/>
              <a:t>undersøgelse af person og opholdsrum</a:t>
            </a:r>
            <a:endParaRPr lang="da-DK" sz="2800" dirty="0"/>
          </a:p>
        </p:txBody>
      </p:sp>
      <p:sp>
        <p:nvSpPr>
          <p:cNvPr id="5" name="Pladsholder til diasnummer 4"/>
          <p:cNvSpPr>
            <a:spLocks noGrp="1"/>
          </p:cNvSpPr>
          <p:nvPr>
            <p:ph type="sldNum" sz="quarter" idx="12"/>
          </p:nvPr>
        </p:nvSpPr>
        <p:spPr/>
        <p:txBody>
          <a:bodyPr/>
          <a:lstStyle/>
          <a:p>
            <a:fld id="{BA8A304D-3451-4CE2-A9C2-6272B16DD62A}" type="slidenum">
              <a:rPr lang="da-DK" smtClean="0"/>
              <a:t>16</a:t>
            </a:fld>
            <a:endParaRPr lang="da-DK"/>
          </a:p>
        </p:txBody>
      </p:sp>
    </p:spTree>
    <p:extLst>
      <p:ext uri="{BB962C8B-B14F-4D97-AF65-F5344CB8AC3E}">
        <p14:creationId xmlns:p14="http://schemas.microsoft.com/office/powerpoint/2010/main" val="2617713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da-DK" sz="2800" dirty="0" smtClean="0"/>
              <a:t>Bevaring af effekter </a:t>
            </a:r>
            <a:br>
              <a:rPr lang="da-DK" sz="2800" dirty="0" smtClean="0"/>
            </a:br>
            <a:r>
              <a:rPr lang="da-DK" sz="2800" dirty="0" smtClean="0"/>
              <a:t>§ 16 </a:t>
            </a:r>
            <a:r>
              <a:rPr lang="da-DK" sz="2800" dirty="0" err="1" smtClean="0"/>
              <a:t>stk</a:t>
            </a:r>
            <a:r>
              <a:rPr lang="da-DK" sz="2800" dirty="0" smtClean="0"/>
              <a:t> 4</a:t>
            </a:r>
            <a:endParaRPr lang="da-DK" sz="2800" dirty="0"/>
          </a:p>
        </p:txBody>
      </p:sp>
    </p:spTree>
    <p:extLst>
      <p:ext uri="{BB962C8B-B14F-4D97-AF65-F5344CB8AC3E}">
        <p14:creationId xmlns:p14="http://schemas.microsoft.com/office/powerpoint/2010/main" val="244876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4171"/>
            <a:ext cx="5868670" cy="1221244"/>
          </a:xfrm>
        </p:spPr>
        <p:txBody>
          <a:bodyPr/>
          <a:lstStyle/>
          <a:p>
            <a:r>
              <a:rPr lang="da-DK" dirty="0" smtClean="0"/>
              <a:t/>
            </a:r>
            <a:br>
              <a:rPr lang="da-DK" dirty="0" smtClean="0"/>
            </a:br>
            <a:r>
              <a:rPr lang="da-DK" dirty="0" smtClean="0"/>
              <a:t> </a:t>
            </a:r>
            <a:br>
              <a:rPr lang="da-DK" dirty="0" smtClean="0"/>
            </a:br>
            <a:r>
              <a:rPr lang="da-DK" dirty="0" smtClean="0"/>
              <a:t>Lovens indhold</a:t>
            </a:r>
            <a:endParaRPr lang="da-DK" dirty="0"/>
          </a:p>
        </p:txBody>
      </p:sp>
      <p:sp>
        <p:nvSpPr>
          <p:cNvPr id="3" name="Pladsholder til indhold 2"/>
          <p:cNvSpPr>
            <a:spLocks noGrp="1"/>
          </p:cNvSpPr>
          <p:nvPr>
            <p:ph idx="1"/>
          </p:nvPr>
        </p:nvSpPr>
        <p:spPr>
          <a:xfrm>
            <a:off x="229470" y="1445574"/>
            <a:ext cx="8243888" cy="4603186"/>
          </a:xfrm>
        </p:spPr>
        <p:txBody>
          <a:bodyPr/>
          <a:lstStyle/>
          <a:p>
            <a:pPr marL="174625" indent="0">
              <a:buNone/>
            </a:pPr>
            <a:r>
              <a:rPr lang="da-DK" b="1" dirty="0" smtClean="0"/>
              <a:t>Anvendelsesområde:</a:t>
            </a:r>
            <a:endParaRPr lang="da-DK" b="1" dirty="0"/>
          </a:p>
          <a:p>
            <a:pPr marL="174625" indent="0">
              <a:buNone/>
            </a:pPr>
            <a:r>
              <a:rPr lang="da-DK" dirty="0" smtClean="0"/>
              <a:t>Døgninstitutioner og private opholdssteder.</a:t>
            </a:r>
          </a:p>
          <a:p>
            <a:pPr marL="174625" indent="0">
              <a:buNone/>
            </a:pPr>
            <a:endParaRPr lang="da-DK" dirty="0" smtClean="0"/>
          </a:p>
          <a:p>
            <a:pPr marL="174625" indent="0">
              <a:buNone/>
            </a:pPr>
            <a:r>
              <a:rPr lang="da-DK" b="1" dirty="0" smtClean="0"/>
              <a:t>Beslutningskompetence:</a:t>
            </a:r>
            <a:endParaRPr lang="da-DK" b="1" dirty="0"/>
          </a:p>
          <a:p>
            <a:pPr marL="174625" indent="0">
              <a:buNone/>
            </a:pPr>
            <a:r>
              <a:rPr lang="da-DK" dirty="0" smtClean="0"/>
              <a:t>Lederen eller </a:t>
            </a:r>
            <a:r>
              <a:rPr lang="da-DK" dirty="0"/>
              <a:t>den, der bemyndiges </a:t>
            </a:r>
            <a:r>
              <a:rPr lang="da-DK" dirty="0" smtClean="0"/>
              <a:t>dertil.</a:t>
            </a:r>
          </a:p>
          <a:p>
            <a:pPr marL="174625" indent="0">
              <a:buNone/>
            </a:pPr>
            <a:endParaRPr lang="da-DK" dirty="0"/>
          </a:p>
          <a:p>
            <a:pPr marL="174625" indent="0">
              <a:buNone/>
            </a:pPr>
            <a:r>
              <a:rPr lang="da-DK" b="1" dirty="0" smtClean="0"/>
              <a:t>Betingelser for indgreb:</a:t>
            </a:r>
          </a:p>
          <a:p>
            <a:pPr marL="174625" indent="0">
              <a:buNone/>
            </a:pPr>
            <a:r>
              <a:rPr lang="da-DK" dirty="0" smtClean="0"/>
              <a:t>Hvis det </a:t>
            </a:r>
            <a:r>
              <a:rPr lang="da-DK" dirty="0"/>
              <a:t>skønnes påkrævet af ordens- eller sikkerhedsmæssige hensyn.</a:t>
            </a:r>
          </a:p>
          <a:p>
            <a:pPr marL="174625" indent="0">
              <a:buNone/>
            </a:pPr>
            <a:endParaRPr lang="da-DK" dirty="0" smtClean="0"/>
          </a:p>
          <a:p>
            <a:pPr marL="174625" indent="0">
              <a:buNone/>
            </a:pPr>
            <a:r>
              <a:rPr lang="da-DK" b="1" dirty="0"/>
              <a:t>Form for indgreb:</a:t>
            </a:r>
          </a:p>
          <a:p>
            <a:pPr marL="174625" indent="0">
              <a:buNone/>
            </a:pPr>
            <a:r>
              <a:rPr lang="da-DK" dirty="0"/>
              <a:t>”Uden retskendelse beslutte at tage effekter, der findes i barnets eller den unges besiddelse i bevaring”. </a:t>
            </a:r>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18</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139521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65100"/>
            <a:ext cx="5868670" cy="1230315"/>
          </a:xfrm>
        </p:spPr>
        <p:txBody>
          <a:bodyPr/>
          <a:lstStyle/>
          <a:p>
            <a:r>
              <a:rPr lang="da-DK" dirty="0" smtClean="0"/>
              <a:t/>
            </a:r>
            <a:br>
              <a:rPr lang="da-DK" dirty="0" smtClean="0"/>
            </a:br>
            <a:r>
              <a:rPr lang="da-DK" dirty="0"/>
              <a:t/>
            </a:r>
            <a:br>
              <a:rPr lang="da-DK" dirty="0"/>
            </a:br>
            <a:r>
              <a:rPr lang="da-DK" dirty="0" smtClean="0"/>
              <a:t>Procesregler</a:t>
            </a:r>
            <a:endParaRPr lang="da-DK" dirty="0"/>
          </a:p>
        </p:txBody>
      </p:sp>
      <p:sp>
        <p:nvSpPr>
          <p:cNvPr id="3" name="Pladsholder til indhold 2"/>
          <p:cNvSpPr>
            <a:spLocks noGrp="1"/>
          </p:cNvSpPr>
          <p:nvPr>
            <p:ph idx="1"/>
          </p:nvPr>
        </p:nvSpPr>
        <p:spPr/>
        <p:txBody>
          <a:bodyPr/>
          <a:lstStyle/>
          <a:p>
            <a:pPr marL="0" indent="0">
              <a:buNone/>
            </a:pPr>
            <a:r>
              <a:rPr lang="da-DK" b="1" dirty="0" smtClean="0"/>
              <a:t>Genstande, der tilhører barnet eller den unge:</a:t>
            </a:r>
          </a:p>
          <a:p>
            <a:pPr lvl="1">
              <a:buFont typeface="Arial" panose="020B0604020202020204" pitchFamily="34" charset="0"/>
              <a:buChar char="•"/>
            </a:pPr>
            <a:r>
              <a:rPr lang="da-DK" dirty="0" smtClean="0"/>
              <a:t>Anbringelsesstedet udfærdiger en liste over de genstande, der tages i bevaring</a:t>
            </a:r>
          </a:p>
          <a:p>
            <a:pPr lvl="1">
              <a:buFont typeface="Arial" panose="020B0604020202020204" pitchFamily="34" charset="0"/>
              <a:buChar char="•"/>
            </a:pPr>
            <a:r>
              <a:rPr lang="da-DK" dirty="0" smtClean="0"/>
              <a:t>Barnet og den unge skal orienteres om, at effekterne er taget i bevaring, og der udleveres en kopi af listen over effekter</a:t>
            </a:r>
          </a:p>
          <a:p>
            <a:pPr lvl="1">
              <a:buFont typeface="Arial" panose="020B0604020202020204" pitchFamily="34" charset="0"/>
              <a:buChar char="•"/>
            </a:pPr>
            <a:r>
              <a:rPr lang="da-DK" dirty="0" smtClean="0"/>
              <a:t>Ulovlige effekter, fx hash eller våben, videregives til politiet</a:t>
            </a:r>
          </a:p>
          <a:p>
            <a:pPr lvl="1">
              <a:buFont typeface="Arial" panose="020B0604020202020204" pitchFamily="34" charset="0"/>
              <a:buChar char="•"/>
            </a:pPr>
            <a:r>
              <a:rPr lang="da-DK" dirty="0" smtClean="0"/>
              <a:t>Øvrige genstande opbevares til anbringelsen ophører</a:t>
            </a:r>
          </a:p>
          <a:p>
            <a:pPr lvl="1"/>
            <a:endParaRPr lang="da-DK" dirty="0"/>
          </a:p>
          <a:p>
            <a:pPr marL="185738" lvl="1" indent="0">
              <a:buNone/>
            </a:pPr>
            <a:r>
              <a:rPr lang="da-DK" b="1" dirty="0" smtClean="0"/>
              <a:t>Genstande der tilhører institutionen:</a:t>
            </a:r>
          </a:p>
          <a:p>
            <a:pPr lvl="1">
              <a:buFont typeface="Arial" panose="020B0604020202020204" pitchFamily="34" charset="0"/>
              <a:buChar char="•"/>
            </a:pPr>
            <a:r>
              <a:rPr lang="da-DK" dirty="0" smtClean="0"/>
              <a:t>Genstande, der tilhører anbringelsesstedet kan umiddelbart inddrages</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19</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149094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77002"/>
            <a:ext cx="5868670" cy="1241411"/>
          </a:xfrm>
        </p:spPr>
        <p:txBody>
          <a:bodyPr>
            <a:normAutofit/>
          </a:bodyPr>
          <a:lstStyle/>
          <a:p>
            <a:r>
              <a:rPr lang="da-DK" dirty="0"/>
              <a:t/>
            </a:r>
            <a:br>
              <a:rPr lang="da-DK" dirty="0"/>
            </a:br>
            <a:r>
              <a:rPr lang="da-DK" dirty="0"/>
              <a:t/>
            </a:r>
            <a:br>
              <a:rPr lang="da-DK" dirty="0"/>
            </a:br>
            <a:r>
              <a:rPr lang="da-DK" dirty="0" smtClean="0"/>
              <a:t>Rettigheder og indgreb heri</a:t>
            </a:r>
            <a:endParaRPr lang="da-DK" dirty="0"/>
          </a:p>
        </p:txBody>
      </p:sp>
      <p:sp>
        <p:nvSpPr>
          <p:cNvPr id="3" name="Pladsholder til indhold 2"/>
          <p:cNvSpPr>
            <a:spLocks noGrp="1"/>
          </p:cNvSpPr>
          <p:nvPr>
            <p:ph idx="1"/>
          </p:nvPr>
        </p:nvSpPr>
        <p:spPr>
          <a:xfrm>
            <a:off x="507206" y="1561077"/>
            <a:ext cx="8243888" cy="2869409"/>
          </a:xfrm>
        </p:spPr>
        <p:txBody>
          <a:bodyPr>
            <a:normAutofit/>
          </a:bodyPr>
          <a:lstStyle/>
          <a:p>
            <a:pPr marL="0" indent="0">
              <a:buNone/>
            </a:pPr>
            <a:endParaRPr lang="da-DK" dirty="0" smtClean="0"/>
          </a:p>
          <a:p>
            <a:pPr marL="0" indent="0" algn="ctr">
              <a:buNone/>
            </a:pPr>
            <a:r>
              <a:rPr lang="da-DK" sz="2400" dirty="0" smtClean="0"/>
              <a:t>VÆR ALTID OPMÆRKSOM PÅ:</a:t>
            </a:r>
            <a:endParaRPr lang="da-DK" sz="2400" dirty="0"/>
          </a:p>
          <a:p>
            <a:pPr marL="0" indent="0" algn="ctr">
              <a:buNone/>
            </a:pPr>
            <a:endParaRPr lang="da-DK" sz="2400" dirty="0" smtClean="0"/>
          </a:p>
          <a:p>
            <a:pPr marL="0" indent="0" algn="ctr">
              <a:buNone/>
            </a:pPr>
            <a:r>
              <a:rPr lang="da-DK" sz="2400" dirty="0" smtClean="0"/>
              <a:t>§ 16 i lov om voksenansvar om undersøgelse af person og opholdsrum er en undtagelse fra hovedreglen – retten til privatliv, som den er formuleret i grundlov og internationale konventioner</a:t>
            </a:r>
            <a:r>
              <a:rPr lang="da-DK" dirty="0" smtClean="0"/>
              <a:t>.</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a:t>
            </a:fld>
            <a:endParaRPr lang="da-DK"/>
          </a:p>
        </p:txBody>
      </p:sp>
      <p:sp>
        <p:nvSpPr>
          <p:cNvPr id="6"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286772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da-DK" sz="2800" dirty="0" smtClean="0"/>
              <a:t>Registrering og indberetning</a:t>
            </a:r>
            <a:endParaRPr lang="da-DK" sz="2800" dirty="0"/>
          </a:p>
        </p:txBody>
      </p:sp>
    </p:spTree>
    <p:extLst>
      <p:ext uri="{BB962C8B-B14F-4D97-AF65-F5344CB8AC3E}">
        <p14:creationId xmlns:p14="http://schemas.microsoft.com/office/powerpoint/2010/main" val="3905871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222" y="77001"/>
            <a:ext cx="5868670" cy="1164409"/>
          </a:xfrm>
        </p:spPr>
        <p:txBody>
          <a:bodyPr>
            <a:normAutofit/>
          </a:bodyPr>
          <a:lstStyle/>
          <a:p>
            <a:r>
              <a:rPr lang="da-DK" dirty="0"/>
              <a:t/>
            </a:r>
            <a:br>
              <a:rPr lang="da-DK" dirty="0"/>
            </a:br>
            <a:r>
              <a:rPr lang="da-DK" dirty="0" smtClean="0"/>
              <a:t/>
            </a:r>
            <a:br>
              <a:rPr lang="da-DK" dirty="0" smtClean="0"/>
            </a:br>
            <a:r>
              <a:rPr lang="da-DK" dirty="0" smtClean="0"/>
              <a:t>Registrering </a:t>
            </a:r>
            <a:r>
              <a:rPr lang="da-DK" dirty="0"/>
              <a:t>og indberetning</a:t>
            </a:r>
          </a:p>
        </p:txBody>
      </p:sp>
      <p:sp>
        <p:nvSpPr>
          <p:cNvPr id="3" name="Pladsholder til indhold 2"/>
          <p:cNvSpPr>
            <a:spLocks noGrp="1"/>
          </p:cNvSpPr>
          <p:nvPr>
            <p:ph idx="1"/>
          </p:nvPr>
        </p:nvSpPr>
        <p:spPr/>
        <p:txBody>
          <a:bodyPr/>
          <a:lstStyle/>
          <a:p>
            <a:pPr marL="0" indent="0">
              <a:buNone/>
            </a:pPr>
            <a:r>
              <a:rPr lang="da-DK" dirty="0"/>
              <a:t>Undersøgelse af person og opholdsrum </a:t>
            </a:r>
            <a:r>
              <a:rPr lang="da-DK" dirty="0" smtClean="0"/>
              <a:t>samt </a:t>
            </a:r>
            <a:r>
              <a:rPr lang="da-DK" dirty="0"/>
              <a:t>bevaring af </a:t>
            </a:r>
            <a:r>
              <a:rPr lang="da-DK" dirty="0" smtClean="0"/>
              <a:t>effekter skal </a:t>
            </a:r>
            <a:r>
              <a:rPr lang="da-DK" dirty="0"/>
              <a:t>registreres og </a:t>
            </a:r>
            <a:r>
              <a:rPr lang="da-DK" dirty="0" smtClean="0"/>
              <a:t>indberettes.</a:t>
            </a:r>
            <a:endParaRPr lang="da-DK" dirty="0"/>
          </a:p>
          <a:p>
            <a:pPr marL="0" indent="0">
              <a:buNone/>
            </a:pPr>
            <a:endParaRPr lang="da-DK" b="1" dirty="0" smtClean="0"/>
          </a:p>
          <a:p>
            <a:pPr>
              <a:buFont typeface="Arial" panose="020B0604020202020204" pitchFamily="34" charset="0"/>
              <a:buChar char="•"/>
            </a:pPr>
            <a:r>
              <a:rPr lang="da-DK" dirty="0"/>
              <a:t>Lederen eller dennes stedfortræder skal straks inden for 24 timer registrere </a:t>
            </a:r>
            <a:r>
              <a:rPr lang="da-DK" dirty="0" smtClean="0"/>
              <a:t>hændelsen på særligt skema:</a:t>
            </a:r>
            <a:endParaRPr lang="da-DK" dirty="0"/>
          </a:p>
          <a:p>
            <a:pPr lvl="2">
              <a:buFontTx/>
              <a:buChar char="-"/>
            </a:pPr>
            <a:r>
              <a:rPr lang="da-DK" dirty="0" smtClean="0"/>
              <a:t>Bilag </a:t>
            </a:r>
            <a:r>
              <a:rPr lang="da-DK" dirty="0"/>
              <a:t>1a: Indberetningsskema til </a:t>
            </a:r>
            <a:r>
              <a:rPr lang="da-DK" dirty="0" smtClean="0"/>
              <a:t>døgninstitutioner </a:t>
            </a:r>
            <a:r>
              <a:rPr lang="da-DK" dirty="0"/>
              <a:t>og </a:t>
            </a:r>
            <a:r>
              <a:rPr lang="da-DK" dirty="0" smtClean="0"/>
              <a:t>private opholdssteder</a:t>
            </a:r>
            <a:endParaRPr lang="da-DK" dirty="0"/>
          </a:p>
          <a:p>
            <a:pPr>
              <a:buFont typeface="Arial" panose="020B0604020202020204" pitchFamily="34" charset="0"/>
              <a:buChar char="•"/>
            </a:pPr>
            <a:endParaRPr lang="da-DK" dirty="0"/>
          </a:p>
          <a:p>
            <a:pPr>
              <a:buFont typeface="Arial" panose="020B0604020202020204" pitchFamily="34" charset="0"/>
              <a:buChar char="•"/>
            </a:pPr>
            <a:r>
              <a:rPr lang="da-DK" dirty="0"/>
              <a:t>Barnet skal gøres bekendt med registreringen, og skal have tilbud om, at lave sin egen redegørelse, der kan følge </a:t>
            </a:r>
            <a:r>
              <a:rPr lang="da-DK" dirty="0" smtClean="0"/>
              <a:t>indberetningen</a:t>
            </a:r>
            <a:endParaRPr lang="da-DK" dirty="0"/>
          </a:p>
          <a:p>
            <a:pPr>
              <a:buFont typeface="Arial" panose="020B0604020202020204" pitchFamily="34" charset="0"/>
              <a:buChar char="•"/>
            </a:pPr>
            <a:endParaRPr lang="da-DK" b="1" dirty="0"/>
          </a:p>
          <a:p>
            <a:pPr>
              <a:buFont typeface="Arial" panose="020B0604020202020204" pitchFamily="34" charset="0"/>
              <a:buChar char="•"/>
            </a:pPr>
            <a:r>
              <a:rPr lang="da-DK" dirty="0"/>
              <a:t>Episoden skal indberettes til den anbringende kommune og </a:t>
            </a:r>
            <a:r>
              <a:rPr lang="da-DK" dirty="0" smtClean="0"/>
              <a:t>socialtilsynet</a:t>
            </a:r>
          </a:p>
          <a:p>
            <a:pPr>
              <a:buFont typeface="Arial" panose="020B0604020202020204" pitchFamily="34" charset="0"/>
              <a:buChar char="•"/>
            </a:pPr>
            <a:endParaRPr lang="da-DK" dirty="0"/>
          </a:p>
          <a:p>
            <a:pPr>
              <a:buFont typeface="Arial" panose="020B0604020202020204" pitchFamily="34" charset="0"/>
              <a:buChar char="•"/>
            </a:pPr>
            <a:r>
              <a:rPr lang="da-DK" dirty="0" smtClean="0"/>
              <a:t>Forældremyndighed </a:t>
            </a:r>
            <a:r>
              <a:rPr lang="da-DK" dirty="0"/>
              <a:t>og eventuel driftsherre skal </a:t>
            </a:r>
            <a:r>
              <a:rPr lang="da-DK" dirty="0" smtClean="0"/>
              <a:t>orienteres</a:t>
            </a:r>
            <a:endParaRPr lang="da-DK" dirty="0"/>
          </a:p>
          <a:p>
            <a:pPr marL="0" indent="0">
              <a:buNone/>
            </a:pPr>
            <a:endParaRPr lang="da-DK" dirty="0"/>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21</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125427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41514"/>
            <a:ext cx="5868670" cy="1253901"/>
          </a:xfrm>
        </p:spPr>
        <p:txBody>
          <a:bodyPr/>
          <a:lstStyle/>
          <a:p>
            <a:r>
              <a:rPr lang="da-DK" sz="1800" b="0" dirty="0" smtClean="0"/>
              <a:t/>
            </a:r>
            <a:br>
              <a:rPr lang="da-DK" sz="1800" b="0" dirty="0" smtClean="0"/>
            </a:br>
            <a:r>
              <a:rPr lang="da-DK" sz="1800" b="0" dirty="0"/>
              <a:t/>
            </a:r>
            <a:br>
              <a:rPr lang="da-DK" sz="1800" b="0" dirty="0"/>
            </a:br>
            <a:r>
              <a:rPr lang="da-DK" dirty="0" smtClean="0"/>
              <a:t>Retskilder</a:t>
            </a:r>
            <a:endParaRPr lang="da-DK" dirty="0"/>
          </a:p>
        </p:txBody>
      </p:sp>
      <p:sp>
        <p:nvSpPr>
          <p:cNvPr id="3" name="Pladsholder til indhold 2"/>
          <p:cNvSpPr>
            <a:spLocks noGrp="1"/>
          </p:cNvSpPr>
          <p:nvPr>
            <p:ph idx="1"/>
          </p:nvPr>
        </p:nvSpPr>
        <p:spPr>
          <a:xfrm>
            <a:off x="450850" y="1404257"/>
            <a:ext cx="8243888" cy="4760006"/>
          </a:xfrm>
        </p:spPr>
        <p:txBody>
          <a:bodyPr/>
          <a:lstStyle/>
          <a:p>
            <a:pPr lvl="0"/>
            <a:r>
              <a:rPr lang="da-DK" dirty="0"/>
              <a:t>Lov om voksenansvar </a:t>
            </a:r>
            <a:r>
              <a:rPr lang="da-DK" dirty="0" smtClean="0"/>
              <a:t>for </a:t>
            </a:r>
            <a:r>
              <a:rPr lang="da-DK" dirty="0"/>
              <a:t>anbragte børn og unge (Lov nr. 619 af 8. juni 2016</a:t>
            </a:r>
            <a:r>
              <a:rPr lang="da-DK" dirty="0" smtClean="0"/>
              <a:t>), § 16</a:t>
            </a:r>
            <a:endParaRPr lang="da-DK" dirty="0"/>
          </a:p>
          <a:p>
            <a:pPr lvl="0"/>
            <a:r>
              <a:rPr lang="da-DK" dirty="0"/>
              <a:t>Lov om ændring af lov om social service, lov om socialtilsyn og lov om folkeskolen (Lov nr. 647 af 8. juni 2016</a:t>
            </a:r>
            <a:r>
              <a:rPr lang="da-DK" dirty="0" smtClean="0"/>
              <a:t>)</a:t>
            </a:r>
            <a:endParaRPr lang="da-DK" dirty="0"/>
          </a:p>
          <a:p>
            <a:pPr lvl="0"/>
            <a:r>
              <a:rPr lang="da-DK" dirty="0" smtClean="0"/>
              <a:t>Lov </a:t>
            </a:r>
            <a:r>
              <a:rPr lang="da-DK" dirty="0"/>
              <a:t>om ændring af lov om social service, lov om retssikkerhed og administration på det sociale område og lov om voksenansvar for anbragte børn og </a:t>
            </a:r>
            <a:r>
              <a:rPr lang="da-DK" dirty="0" smtClean="0"/>
              <a:t>unge (Lov </a:t>
            </a:r>
            <a:r>
              <a:rPr lang="da-DK" dirty="0"/>
              <a:t>nr. 1543 af 13. december </a:t>
            </a:r>
            <a:r>
              <a:rPr lang="da-DK" dirty="0" smtClean="0"/>
              <a:t>2016), § 3</a:t>
            </a:r>
            <a:endParaRPr lang="da-DK" dirty="0"/>
          </a:p>
          <a:p>
            <a:pPr lvl="0"/>
            <a:r>
              <a:rPr lang="da-DK" dirty="0"/>
              <a:t>Lov om ændring af lov om socialtilsyn, lov om social service og lov om voksenansvar for anbragte børn og unge </a:t>
            </a:r>
            <a:r>
              <a:rPr lang="da-DK" dirty="0" smtClean="0"/>
              <a:t>(Lov </a:t>
            </a:r>
            <a:r>
              <a:rPr lang="da-DK" dirty="0"/>
              <a:t>nr. 1544 af 13. december </a:t>
            </a:r>
            <a:r>
              <a:rPr lang="da-DK" dirty="0" smtClean="0"/>
              <a:t>2016), § 3</a:t>
            </a:r>
            <a:endParaRPr lang="da-DK" dirty="0"/>
          </a:p>
          <a:p>
            <a:pPr lvl="0"/>
            <a:r>
              <a:rPr lang="da-DK" dirty="0"/>
              <a:t>Bekendtgørelse om voksenansvar </a:t>
            </a:r>
            <a:r>
              <a:rPr lang="da-DK" dirty="0" smtClean="0"/>
              <a:t>for </a:t>
            </a:r>
            <a:r>
              <a:rPr lang="da-DK" dirty="0"/>
              <a:t>anbragte børn og </a:t>
            </a:r>
            <a:r>
              <a:rPr lang="da-DK" dirty="0" smtClean="0"/>
              <a:t>unge (Bek</a:t>
            </a:r>
            <a:r>
              <a:rPr lang="da-DK" dirty="0"/>
              <a:t>. nr. 1707 af 20. december </a:t>
            </a:r>
            <a:r>
              <a:rPr lang="da-DK" dirty="0" smtClean="0"/>
              <a:t>2016), §§ 16-19</a:t>
            </a:r>
            <a:endParaRPr lang="da-DK" dirty="0"/>
          </a:p>
          <a:p>
            <a:pPr lvl="0"/>
            <a:r>
              <a:rPr lang="da-DK" dirty="0"/>
              <a:t>Vejledning til lov om voksenansvar </a:t>
            </a:r>
            <a:r>
              <a:rPr lang="da-DK" dirty="0" smtClean="0"/>
              <a:t>for </a:t>
            </a:r>
            <a:r>
              <a:rPr lang="da-DK" dirty="0"/>
              <a:t>anbragte børn og </a:t>
            </a:r>
            <a:r>
              <a:rPr lang="da-DK" dirty="0" smtClean="0"/>
              <a:t>unge (</a:t>
            </a:r>
            <a:r>
              <a:rPr lang="da-DK" dirty="0" err="1" smtClean="0"/>
              <a:t>Vejl</a:t>
            </a:r>
            <a:r>
              <a:rPr lang="da-DK" dirty="0" smtClean="0"/>
              <a:t>. </a:t>
            </a:r>
            <a:r>
              <a:rPr lang="da-DK" dirty="0"/>
              <a:t>nr. 10370 af 21. december </a:t>
            </a:r>
            <a:r>
              <a:rPr lang="da-DK" dirty="0" smtClean="0"/>
              <a:t>2016), pkt. 114-119</a:t>
            </a:r>
            <a:endParaRPr lang="da-DK" dirty="0"/>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22</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569717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7708" y="200026"/>
            <a:ext cx="5868670" cy="1209677"/>
          </a:xfrm>
        </p:spPr>
        <p:txBody>
          <a:bodyPr/>
          <a:lstStyle/>
          <a:p>
            <a:r>
              <a:rPr lang="da-DK" dirty="0"/>
              <a:t/>
            </a:r>
            <a:br>
              <a:rPr lang="da-DK" dirty="0"/>
            </a:br>
            <a:r>
              <a:rPr lang="da-DK" dirty="0"/>
              <a:t/>
            </a:r>
            <a:br>
              <a:rPr lang="da-DK" dirty="0"/>
            </a:br>
            <a:r>
              <a:rPr lang="da-DK" dirty="0" smtClean="0"/>
              <a:t>Lovens ordlyd</a:t>
            </a:r>
            <a:endParaRPr lang="da-DK" dirty="0"/>
          </a:p>
        </p:txBody>
      </p:sp>
      <p:sp>
        <p:nvSpPr>
          <p:cNvPr id="5" name="Tekstboks 4"/>
          <p:cNvSpPr txBox="1"/>
          <p:nvPr/>
        </p:nvSpPr>
        <p:spPr>
          <a:xfrm>
            <a:off x="450000" y="1562401"/>
            <a:ext cx="8244000" cy="2617714"/>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0" indent="0">
              <a:buNone/>
            </a:pPr>
            <a:r>
              <a:rPr lang="da-DK" b="1" dirty="0" smtClean="0"/>
              <a:t>§ 16 </a:t>
            </a:r>
          </a:p>
          <a:p>
            <a:pPr marL="0" indent="0">
              <a:buNone/>
            </a:pPr>
            <a:endParaRPr lang="da-DK" b="1" dirty="0"/>
          </a:p>
          <a:p>
            <a:pPr marL="0" indent="0">
              <a:buNone/>
            </a:pPr>
            <a:r>
              <a:rPr lang="da-DK" b="1" dirty="0"/>
              <a:t>S</a:t>
            </a:r>
            <a:r>
              <a:rPr lang="da-DK" b="1" dirty="0" smtClean="0"/>
              <a:t>tk</a:t>
            </a:r>
            <a:r>
              <a:rPr lang="da-DK" b="1" dirty="0"/>
              <a:t>. 1 </a:t>
            </a:r>
            <a:r>
              <a:rPr lang="da-DK" dirty="0"/>
              <a:t>Lederen af et anbringelsessted efter § 66, stk. 1, nr. 5 og 6, i lov om social service eller den, der bemyndiges dertil, kan uden retskendelse beslutte, at der skal foretages en undersøgelse af et anbragt barns eller en anbragt ungs person eller opholdsrum, hvis der er bestemte grunde til at antage, at barnet eller den unge er i besiddelse af effekter, og besiddelsen medfører, at ordens- eller sikkerhedsmæssige hensyn ikke kan iagttages, jf. dog stk. 2</a:t>
            </a:r>
            <a:r>
              <a:rPr lang="da-DK" dirty="0" smtClean="0"/>
              <a:t>.</a:t>
            </a:r>
          </a:p>
        </p:txBody>
      </p:sp>
      <p:sp>
        <p:nvSpPr>
          <p:cNvPr id="4" name="Pladsholder til diasnummer 3"/>
          <p:cNvSpPr>
            <a:spLocks noGrp="1"/>
          </p:cNvSpPr>
          <p:nvPr>
            <p:ph type="sldNum" sz="quarter" idx="12"/>
          </p:nvPr>
        </p:nvSpPr>
        <p:spPr/>
        <p:txBody>
          <a:bodyPr/>
          <a:lstStyle/>
          <a:p>
            <a:fld id="{BA8A304D-3451-4CE2-A9C2-6272B16DD62A}" type="slidenum">
              <a:rPr lang="da-DK" smtClean="0"/>
              <a:t>23</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877759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85738"/>
            <a:ext cx="5868670" cy="1209677"/>
          </a:xfrm>
        </p:spPr>
        <p:txBody>
          <a:bodyPr/>
          <a:lstStyle/>
          <a:p>
            <a:r>
              <a:rPr lang="da-DK" dirty="0"/>
              <a:t/>
            </a:r>
            <a:br>
              <a:rPr lang="da-DK" dirty="0"/>
            </a:br>
            <a:r>
              <a:rPr lang="da-DK" dirty="0"/>
              <a:t/>
            </a:r>
            <a:br>
              <a:rPr lang="da-DK" dirty="0"/>
            </a:br>
            <a:r>
              <a:rPr lang="da-DK" dirty="0" smtClean="0"/>
              <a:t>Lovens ordlyd  - fortsat</a:t>
            </a:r>
            <a:endParaRPr lang="da-DK" dirty="0"/>
          </a:p>
        </p:txBody>
      </p:sp>
      <p:sp>
        <p:nvSpPr>
          <p:cNvPr id="5" name="Tekstboks 4"/>
          <p:cNvSpPr txBox="1"/>
          <p:nvPr/>
        </p:nvSpPr>
        <p:spPr>
          <a:xfrm>
            <a:off x="450000" y="1562401"/>
            <a:ext cx="8244000" cy="4040114"/>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lang="da-DK" b="1" dirty="0" smtClean="0"/>
              <a:t>§ 16 - fortsat</a:t>
            </a:r>
          </a:p>
          <a:p>
            <a:endParaRPr lang="da-DK" dirty="0"/>
          </a:p>
          <a:p>
            <a:r>
              <a:rPr lang="da-DK" b="1" dirty="0" smtClean="0"/>
              <a:t>Stk</a:t>
            </a:r>
            <a:r>
              <a:rPr lang="da-DK" b="1" dirty="0"/>
              <a:t>. 2. </a:t>
            </a:r>
            <a:r>
              <a:rPr lang="da-DK" dirty="0"/>
              <a:t>Ud over tilfælde nævnt i stk. 1 kan lederen af en sikret døgninstitution eller en særligt sikret afdeling efter § 66, stk. 1, nr. 6, i lov om social service eller den, der bemyndiges dertil, uden retskendelse beslutte, at der skal foretages undersøgelse af, hvilke effekter et barn eller en ung, der er anbragt i afdelingen eller på døgninstitutionen, har i sin besiddelse på sin person eller i sit opholdsrum, hvis en sådan undersøgelse er nødvendig for at sikre, at ordens- eller sikkerhedsmæssige hensyn iagttages</a:t>
            </a:r>
            <a:r>
              <a:rPr lang="da-DK" dirty="0" smtClean="0"/>
              <a:t>.</a:t>
            </a:r>
          </a:p>
          <a:p>
            <a:endParaRPr lang="da-DK" dirty="0"/>
          </a:p>
          <a:p>
            <a:r>
              <a:rPr lang="da-DK" b="1" dirty="0"/>
              <a:t>Stk. 3. </a:t>
            </a:r>
            <a:r>
              <a:rPr lang="da-DK" dirty="0"/>
              <a:t>Undersøgelse efter stk. 2 kan foretages, når barnet eller den unge anbringes på en sikret døgninstitution eller en særligt sikret afdeling, før og efter besøg og før og efter fravær fra den </a:t>
            </a:r>
            <a:r>
              <a:rPr lang="da-DK" dirty="0" smtClean="0"/>
              <a:t>sikrede </a:t>
            </a:r>
            <a:r>
              <a:rPr lang="da-DK" dirty="0"/>
              <a:t>døgninstitution eller særligt sikret afdeling</a:t>
            </a:r>
            <a:r>
              <a:rPr lang="da-DK" dirty="0" smtClean="0"/>
              <a:t>.</a:t>
            </a:r>
            <a:endParaRPr lang="da-DK" dirty="0"/>
          </a:p>
        </p:txBody>
      </p:sp>
      <p:sp>
        <p:nvSpPr>
          <p:cNvPr id="4" name="Pladsholder til diasnummer 3"/>
          <p:cNvSpPr>
            <a:spLocks noGrp="1"/>
          </p:cNvSpPr>
          <p:nvPr>
            <p:ph type="sldNum" sz="quarter" idx="12"/>
          </p:nvPr>
        </p:nvSpPr>
        <p:spPr/>
        <p:txBody>
          <a:bodyPr/>
          <a:lstStyle/>
          <a:p>
            <a:fld id="{BA8A304D-3451-4CE2-A9C2-6272B16DD62A}" type="slidenum">
              <a:rPr lang="da-DK" smtClean="0"/>
              <a:t>24</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67256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6550" y="200025"/>
            <a:ext cx="5868670" cy="1209677"/>
          </a:xfrm>
        </p:spPr>
        <p:txBody>
          <a:bodyPr/>
          <a:lstStyle/>
          <a:p>
            <a:r>
              <a:rPr lang="da-DK" dirty="0"/>
              <a:t/>
            </a:r>
            <a:br>
              <a:rPr lang="da-DK" dirty="0"/>
            </a:br>
            <a:r>
              <a:rPr lang="da-DK" dirty="0"/>
              <a:t/>
            </a:r>
            <a:br>
              <a:rPr lang="da-DK" dirty="0"/>
            </a:br>
            <a:r>
              <a:rPr lang="da-DK" dirty="0" smtClean="0"/>
              <a:t>Lovens ordlyd - fortsat</a:t>
            </a:r>
            <a:endParaRPr lang="da-DK" dirty="0"/>
          </a:p>
        </p:txBody>
      </p:sp>
      <p:sp>
        <p:nvSpPr>
          <p:cNvPr id="5" name="Tekstboks 4"/>
          <p:cNvSpPr txBox="1"/>
          <p:nvPr/>
        </p:nvSpPr>
        <p:spPr>
          <a:xfrm>
            <a:off x="450000" y="1562402"/>
            <a:ext cx="8244000" cy="3169256"/>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0" indent="0">
              <a:buNone/>
            </a:pPr>
            <a:r>
              <a:rPr lang="da-DK" b="1" dirty="0" smtClean="0"/>
              <a:t>§ 16 - fortsat</a:t>
            </a:r>
          </a:p>
          <a:p>
            <a:pPr marL="0" indent="0">
              <a:buNone/>
            </a:pPr>
            <a:endParaRPr lang="da-DK" b="1" dirty="0"/>
          </a:p>
          <a:p>
            <a:pPr marL="0" indent="0">
              <a:buNone/>
            </a:pPr>
            <a:r>
              <a:rPr lang="da-DK" b="1" dirty="0" smtClean="0"/>
              <a:t>Stk</a:t>
            </a:r>
            <a:r>
              <a:rPr lang="da-DK" b="1" dirty="0"/>
              <a:t>. 4</a:t>
            </a:r>
            <a:r>
              <a:rPr lang="da-DK" dirty="0"/>
              <a:t>. Lederen af et anbringelsessted efter § 66, stk. 1, nr. 5 og 6, i lov om social service eller den, der bemyndiges dertil, kan uden retskendelse beslutte at tage effekter, der findes i barnets eller den unges besiddelse, i bevaring, hvis det skønnes påkrævet af ordens- eller sikkerhedsmæssige hensyn</a:t>
            </a:r>
            <a:r>
              <a:rPr lang="da-DK" dirty="0" smtClean="0"/>
              <a:t>.</a:t>
            </a:r>
          </a:p>
          <a:p>
            <a:pPr marL="0" indent="0">
              <a:buNone/>
            </a:pPr>
            <a:endParaRPr lang="da-DK" dirty="0"/>
          </a:p>
          <a:p>
            <a:pPr marL="0" indent="0">
              <a:buNone/>
            </a:pPr>
            <a:r>
              <a:rPr lang="da-DK" b="1" dirty="0"/>
              <a:t>Stk. 5</a:t>
            </a:r>
            <a:r>
              <a:rPr lang="da-DK" dirty="0"/>
              <a:t>. Social- og indenrigsministeren kan fastsætte nærmere regler om gennemførelsen af en undersøgelse af barnets eller den unges person eller opholdsrum samt effekter taget i bevaring i forbindelse hermed</a:t>
            </a:r>
            <a:r>
              <a:rPr lang="da-DK" dirty="0" smtClean="0"/>
              <a:t>.</a:t>
            </a:r>
            <a:endParaRPr lang="da-DK" dirty="0"/>
          </a:p>
        </p:txBody>
      </p:sp>
      <p:sp>
        <p:nvSpPr>
          <p:cNvPr id="4" name="Pladsholder til diasnummer 3"/>
          <p:cNvSpPr>
            <a:spLocks noGrp="1"/>
          </p:cNvSpPr>
          <p:nvPr>
            <p:ph type="sldNum" sz="quarter" idx="12"/>
          </p:nvPr>
        </p:nvSpPr>
        <p:spPr/>
        <p:txBody>
          <a:bodyPr/>
          <a:lstStyle/>
          <a:p>
            <a:fld id="{BA8A304D-3451-4CE2-A9C2-6272B16DD62A}" type="slidenum">
              <a:rPr lang="da-DK" smtClean="0"/>
              <a:t>25</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235027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57175"/>
            <a:ext cx="5868670" cy="1138240"/>
          </a:xfrm>
        </p:spPr>
        <p:txBody>
          <a:bodyPr/>
          <a:lstStyle/>
          <a:p>
            <a:r>
              <a:rPr lang="da-DK" sz="1800" b="0" dirty="0" smtClean="0"/>
              <a:t/>
            </a:r>
            <a:br>
              <a:rPr lang="da-DK" sz="1800" b="0" dirty="0" smtClean="0"/>
            </a:br>
            <a:r>
              <a:rPr lang="da-DK" sz="1800" b="0" dirty="0"/>
              <a:t/>
            </a:r>
            <a:br>
              <a:rPr lang="da-DK" sz="1800" b="0" dirty="0"/>
            </a:br>
            <a:r>
              <a:rPr lang="da-DK" dirty="0" smtClean="0"/>
              <a:t>Bekendtgørelsens ordlyd</a:t>
            </a:r>
            <a:endParaRPr lang="da-DK" dirty="0"/>
          </a:p>
        </p:txBody>
      </p:sp>
      <p:sp>
        <p:nvSpPr>
          <p:cNvPr id="3" name="Pladsholder til indhold 2"/>
          <p:cNvSpPr>
            <a:spLocks noGrp="1"/>
          </p:cNvSpPr>
          <p:nvPr>
            <p:ph idx="1"/>
          </p:nvPr>
        </p:nvSpPr>
        <p:spPr>
          <a:xfrm>
            <a:off x="450850" y="1562400"/>
            <a:ext cx="8243888" cy="3764343"/>
          </a:xfrm>
          <a:ln/>
        </p:spPr>
        <p:style>
          <a:lnRef idx="2">
            <a:schemeClr val="dk1"/>
          </a:lnRef>
          <a:fillRef idx="1">
            <a:schemeClr val="lt1"/>
          </a:fillRef>
          <a:effectRef idx="0">
            <a:schemeClr val="dk1"/>
          </a:effectRef>
          <a:fontRef idx="minor">
            <a:schemeClr val="dk1"/>
          </a:fontRef>
        </p:style>
        <p:txBody>
          <a:bodyPr lIns="90000" bIns="46800" anchor="ctr" anchorCtr="0">
            <a:normAutofit lnSpcReduction="10000"/>
          </a:bodyPr>
          <a:lstStyle/>
          <a:p>
            <a:pPr marL="0" indent="0">
              <a:buNone/>
            </a:pPr>
            <a:r>
              <a:rPr lang="da-DK" b="1" dirty="0" smtClean="0"/>
              <a:t>§ 16 - fortsat</a:t>
            </a:r>
          </a:p>
          <a:p>
            <a:pPr marL="0" indent="0">
              <a:buNone/>
            </a:pPr>
            <a:endParaRPr lang="da-DK" b="1" dirty="0"/>
          </a:p>
          <a:p>
            <a:pPr marL="0" indent="0" algn="ctr">
              <a:buNone/>
            </a:pPr>
            <a:r>
              <a:rPr lang="da-DK" dirty="0" smtClean="0"/>
              <a:t>Undersøgelse af person og opholdsrum</a:t>
            </a:r>
            <a:endParaRPr lang="da-DK" b="1" dirty="0" smtClean="0"/>
          </a:p>
          <a:p>
            <a:pPr marL="0" indent="0">
              <a:buNone/>
            </a:pPr>
            <a:r>
              <a:rPr lang="da-DK" b="1" dirty="0" smtClean="0"/>
              <a:t>Stk. 1  </a:t>
            </a:r>
            <a:r>
              <a:rPr lang="da-DK" dirty="0" smtClean="0"/>
              <a:t>På </a:t>
            </a:r>
            <a:r>
              <a:rPr lang="da-DK" dirty="0"/>
              <a:t>anbringelsessteder efter § 66, stk. 1, nr. 5 og 6, i lov om social service, kan lederen, eller den der bemyndiges dertil, uden retskendelse beslutte, at der skal foretages en undersøgelse af barnet eller den unges person eller opholdsrum, jf. § 16, stk. 1, i lov om voksenansvar for anbragte børn og unge, hvis der er bestemte grunde til at antage, at barnet eller den unge er i besiddelse af effekter, og besiddelsen medfører, at ordens- eller sikkerhedsmæssige hensyn ikke kan iagttages, jf. dog lov om voksenansvar for anbragte børn og unge § 16, stk. 2 og 3, om undersøgelse af person og opholdsrum i forbindelse med anbringelse på en sikret døgninstitution, før og efter besøg samt før og efter fravær</a:t>
            </a:r>
            <a:r>
              <a:rPr lang="da-DK" dirty="0" smtClean="0"/>
              <a:t>.</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26</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214718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00025"/>
            <a:ext cx="5868670" cy="1195390"/>
          </a:xfrm>
        </p:spPr>
        <p:txBody>
          <a:bodyPr/>
          <a:lstStyle/>
          <a:p>
            <a:r>
              <a:rPr lang="da-DK" b="0" dirty="0"/>
              <a:t/>
            </a:r>
            <a:br>
              <a:rPr lang="da-DK" b="0" dirty="0"/>
            </a:br>
            <a:r>
              <a:rPr lang="da-DK" b="0" dirty="0"/>
              <a:t/>
            </a:r>
            <a:br>
              <a:rPr lang="da-DK" b="0" dirty="0"/>
            </a:br>
            <a:r>
              <a:rPr lang="da-DK" dirty="0"/>
              <a:t>Bekendtgørelsens ordlyd</a:t>
            </a:r>
          </a:p>
        </p:txBody>
      </p:sp>
      <p:sp>
        <p:nvSpPr>
          <p:cNvPr id="3" name="Pladsholder til indhold 2"/>
          <p:cNvSpPr>
            <a:spLocks noGrp="1"/>
          </p:cNvSpPr>
          <p:nvPr>
            <p:ph idx="1"/>
          </p:nvPr>
        </p:nvSpPr>
        <p:spPr>
          <a:xfrm>
            <a:off x="450850" y="1561077"/>
            <a:ext cx="8243888" cy="4460400"/>
          </a:xfrm>
          <a:ln/>
        </p:spPr>
        <p:style>
          <a:lnRef idx="2">
            <a:schemeClr val="dk1"/>
          </a:lnRef>
          <a:fillRef idx="1">
            <a:schemeClr val="lt1"/>
          </a:fillRef>
          <a:effectRef idx="0">
            <a:schemeClr val="dk1"/>
          </a:effectRef>
          <a:fontRef idx="minor">
            <a:schemeClr val="dk1"/>
          </a:fontRef>
        </p:style>
        <p:txBody>
          <a:bodyPr lIns="90000" bIns="46800" anchor="ctr" anchorCtr="0"/>
          <a:lstStyle/>
          <a:p>
            <a:pPr marL="0" indent="0">
              <a:buNone/>
            </a:pPr>
            <a:r>
              <a:rPr lang="da-DK" b="1" dirty="0" smtClean="0"/>
              <a:t>§ 16 - fortsat</a:t>
            </a:r>
          </a:p>
          <a:p>
            <a:pPr marL="0" indent="0">
              <a:buNone/>
            </a:pPr>
            <a:endParaRPr lang="da-DK" b="1" dirty="0" smtClean="0"/>
          </a:p>
          <a:p>
            <a:pPr marL="0" indent="0">
              <a:buNone/>
            </a:pPr>
            <a:r>
              <a:rPr lang="da-DK" b="1" dirty="0" smtClean="0"/>
              <a:t>Stk</a:t>
            </a:r>
            <a:r>
              <a:rPr lang="da-DK" b="1" dirty="0"/>
              <a:t>. 2. </a:t>
            </a:r>
            <a:r>
              <a:rPr lang="da-DK" dirty="0"/>
              <a:t>Inden en undersøgelse af et barns eller en </a:t>
            </a:r>
            <a:r>
              <a:rPr lang="da-DK" dirty="0" err="1"/>
              <a:t>ungs</a:t>
            </a:r>
            <a:r>
              <a:rPr lang="da-DK" dirty="0"/>
              <a:t> person eller opholdsrum efter § 16, stk. 1 og 2, i lov om voksenansvar for anbragte børn og unge foretages, har barnet eller den unge ret til at få oplyst grunden til, at undersøgelsen iværksættes, medmindre særlige omstændigheder taler imod dette.</a:t>
            </a:r>
          </a:p>
          <a:p>
            <a:pPr marL="0" indent="0">
              <a:buNone/>
            </a:pPr>
            <a:endParaRPr lang="da-DK" dirty="0" smtClean="0"/>
          </a:p>
          <a:p>
            <a:pPr marL="0" indent="0">
              <a:buNone/>
            </a:pPr>
            <a:r>
              <a:rPr lang="da-DK" b="1" dirty="0" smtClean="0"/>
              <a:t>Stk</a:t>
            </a:r>
            <a:r>
              <a:rPr lang="da-DK" b="1" dirty="0"/>
              <a:t>. 3. </a:t>
            </a:r>
            <a:r>
              <a:rPr lang="da-DK" dirty="0"/>
              <a:t>Der skal altid deltage mindst 2 ansatte ved undersøgelsen af barnet eller den unges person eller opholdsrum efter § 16, stk. 1 og 2, i lov om voksenansvar for anbragte børn og unge. Hvis særlige omstændigheder gør det nødvendigt, kan undersøgelsen dog gennemføres af en enkelt ansat. Der må ikke være andre børn og unge til stede under undersøgelsen af barnet eller den unges person eller opholdsrum</a:t>
            </a:r>
            <a:r>
              <a:rPr lang="da-DK" dirty="0" smtClean="0"/>
              <a:t>.</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27</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221494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28600"/>
            <a:ext cx="5868670" cy="1166815"/>
          </a:xfrm>
        </p:spPr>
        <p:txBody>
          <a:bodyPr/>
          <a:lstStyle/>
          <a:p>
            <a:r>
              <a:rPr lang="da-DK" b="0" dirty="0"/>
              <a:t/>
            </a:r>
            <a:br>
              <a:rPr lang="da-DK" b="0" dirty="0"/>
            </a:br>
            <a:r>
              <a:rPr lang="da-DK" b="0" dirty="0"/>
              <a:t/>
            </a:r>
            <a:br>
              <a:rPr lang="da-DK" b="0" dirty="0"/>
            </a:br>
            <a:r>
              <a:rPr lang="da-DK" dirty="0"/>
              <a:t>Bekendtgørelsens ordlyd</a:t>
            </a:r>
          </a:p>
        </p:txBody>
      </p:sp>
      <p:sp>
        <p:nvSpPr>
          <p:cNvPr id="3" name="Pladsholder til indhold 2"/>
          <p:cNvSpPr>
            <a:spLocks noGrp="1"/>
          </p:cNvSpPr>
          <p:nvPr>
            <p:ph idx="1"/>
          </p:nvPr>
        </p:nvSpPr>
        <p:spPr>
          <a:xfrm>
            <a:off x="450850" y="1562400"/>
            <a:ext cx="8243888" cy="3720800"/>
          </a:xfrm>
          <a:ln/>
        </p:spPr>
        <p:style>
          <a:lnRef idx="2">
            <a:schemeClr val="dk1"/>
          </a:lnRef>
          <a:fillRef idx="1">
            <a:schemeClr val="lt1"/>
          </a:fillRef>
          <a:effectRef idx="0">
            <a:schemeClr val="dk1"/>
          </a:effectRef>
          <a:fontRef idx="minor">
            <a:schemeClr val="dk1"/>
          </a:fontRef>
        </p:style>
        <p:txBody>
          <a:bodyPr lIns="90000" bIns="46800" anchor="ctr" anchorCtr="0"/>
          <a:lstStyle/>
          <a:p>
            <a:pPr marL="0" indent="0">
              <a:buNone/>
            </a:pPr>
            <a:r>
              <a:rPr lang="da-DK" b="1" dirty="0" smtClean="0"/>
              <a:t>§ 17</a:t>
            </a:r>
          </a:p>
          <a:p>
            <a:pPr marL="0" indent="0" algn="ctr">
              <a:buNone/>
            </a:pPr>
            <a:r>
              <a:rPr lang="da-DK" dirty="0" smtClean="0"/>
              <a:t>Særligt </a:t>
            </a:r>
            <a:r>
              <a:rPr lang="da-DK" dirty="0"/>
              <a:t>om undersøgelse af person</a:t>
            </a:r>
          </a:p>
          <a:p>
            <a:pPr marL="0" indent="0">
              <a:buNone/>
            </a:pPr>
            <a:r>
              <a:rPr lang="da-DK" b="1" dirty="0" smtClean="0"/>
              <a:t>Stk. 1. </a:t>
            </a:r>
            <a:r>
              <a:rPr lang="da-DK" dirty="0"/>
              <a:t>Ved undersøgelse af barnet eller den unges person menes indgreb, hvor der ikke sker nogen indtrængen i det menneskelige legeme eller nogen egentlig beføling af legemet. Der må alene foretages klap uden på tøjet og undersøgelse af lommer og sko. Institutionens personale kan dog kræve, at barnet eller den unge tager sit overtøj, hovedbeklædning og sko af</a:t>
            </a:r>
            <a:r>
              <a:rPr lang="da-DK" dirty="0" smtClean="0"/>
              <a:t>.</a:t>
            </a:r>
          </a:p>
          <a:p>
            <a:pPr marL="0" indent="0">
              <a:buNone/>
            </a:pPr>
            <a:endParaRPr lang="da-DK" b="1" dirty="0"/>
          </a:p>
          <a:p>
            <a:pPr marL="0" indent="0">
              <a:buNone/>
            </a:pPr>
            <a:r>
              <a:rPr lang="da-DK" b="1" dirty="0" smtClean="0"/>
              <a:t>Stk</a:t>
            </a:r>
            <a:r>
              <a:rPr lang="da-DK" b="1" dirty="0"/>
              <a:t>. 2</a:t>
            </a:r>
            <a:r>
              <a:rPr lang="da-DK" dirty="0"/>
              <a:t>. Undersøgelsen af, hvilke effekter barnet eller den unge har i sin besiddelse på sin person, må kun undtagelsesvis foretages og overværes af personer af et andet køn end barnet eller den unge. </a:t>
            </a:r>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28</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556024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371475"/>
            <a:ext cx="5868670" cy="1023940"/>
          </a:xfrm>
        </p:spPr>
        <p:txBody>
          <a:bodyPr/>
          <a:lstStyle/>
          <a:p>
            <a:r>
              <a:rPr lang="da-DK" b="0" dirty="0"/>
              <a:t/>
            </a:r>
            <a:br>
              <a:rPr lang="da-DK" b="0" dirty="0"/>
            </a:br>
            <a:r>
              <a:rPr lang="da-DK" b="0" dirty="0"/>
              <a:t/>
            </a:r>
            <a:br>
              <a:rPr lang="da-DK" b="0" dirty="0"/>
            </a:br>
            <a:r>
              <a:rPr lang="da-DK" dirty="0"/>
              <a:t>Bekendtgørelsens ordlyd</a:t>
            </a:r>
          </a:p>
        </p:txBody>
      </p:sp>
      <p:sp>
        <p:nvSpPr>
          <p:cNvPr id="3" name="Pladsholder til indhold 2"/>
          <p:cNvSpPr>
            <a:spLocks noGrp="1"/>
          </p:cNvSpPr>
          <p:nvPr>
            <p:ph idx="1"/>
          </p:nvPr>
        </p:nvSpPr>
        <p:spPr>
          <a:xfrm>
            <a:off x="450850" y="1561078"/>
            <a:ext cx="8243888" cy="4070466"/>
          </a:xfrm>
          <a:ln/>
        </p:spPr>
        <p:style>
          <a:lnRef idx="2">
            <a:schemeClr val="dk1"/>
          </a:lnRef>
          <a:fillRef idx="1">
            <a:schemeClr val="lt1"/>
          </a:fillRef>
          <a:effectRef idx="0">
            <a:schemeClr val="dk1"/>
          </a:effectRef>
          <a:fontRef idx="minor">
            <a:schemeClr val="dk1"/>
          </a:fontRef>
        </p:style>
        <p:txBody>
          <a:bodyPr lIns="90000" bIns="46800" anchor="ctr" anchorCtr="0"/>
          <a:lstStyle/>
          <a:p>
            <a:pPr marL="0" indent="0">
              <a:buNone/>
            </a:pPr>
            <a:r>
              <a:rPr lang="da-DK" b="1" dirty="0" smtClean="0"/>
              <a:t>§ 18</a:t>
            </a:r>
          </a:p>
          <a:p>
            <a:pPr marL="0" indent="0" algn="ctr">
              <a:buNone/>
            </a:pPr>
            <a:r>
              <a:rPr lang="da-DK" dirty="0" smtClean="0"/>
              <a:t>Særligt </a:t>
            </a:r>
            <a:r>
              <a:rPr lang="da-DK" dirty="0"/>
              <a:t>om undersøgelse af opholdsrum </a:t>
            </a:r>
          </a:p>
          <a:p>
            <a:pPr marL="0" indent="0">
              <a:buNone/>
            </a:pPr>
            <a:r>
              <a:rPr lang="da-DK" b="1" dirty="0" smtClean="0"/>
              <a:t>Stk. 1</a:t>
            </a:r>
            <a:r>
              <a:rPr lang="da-DK" dirty="0" smtClean="0"/>
              <a:t>. Hvis </a:t>
            </a:r>
            <a:r>
              <a:rPr lang="da-DK" dirty="0"/>
              <a:t>en undersøgelse af barnet eller den unges opholdsrum indebærer en gennemgang af barnet eller den unges genstande i opholdsrummet, skal barnet eller den unge have tilbud om at overvære undersøgelsen eller efterfølgende straks have gennemgået undersøgelsen og dens resultat, medmindre særlige omstændigheder taler mod dette. Tilbuddet om gennemgang af undersøgelsen kan eventuelt gives skriftligt samtidig med en orientering om, at undersøgelsen har fundet sted.</a:t>
            </a:r>
          </a:p>
          <a:p>
            <a:pPr marL="0" indent="0">
              <a:buNone/>
            </a:pPr>
            <a:endParaRPr lang="da-DK" dirty="0" smtClean="0"/>
          </a:p>
          <a:p>
            <a:pPr marL="0" indent="0">
              <a:buNone/>
            </a:pPr>
            <a:r>
              <a:rPr lang="da-DK" b="1" dirty="0" smtClean="0"/>
              <a:t>Stk</a:t>
            </a:r>
            <a:r>
              <a:rPr lang="da-DK" b="1" dirty="0"/>
              <a:t>. 2</a:t>
            </a:r>
            <a:r>
              <a:rPr lang="da-DK" dirty="0"/>
              <a:t>. Med opholdsrum menes i denne bekendtgørelse værelse, skabe eller andre rum, som den unge råder over. Med genstande menes f.eks. kommoder, opbevaringsbokse, tasker og poser i opholdsrummet.</a:t>
            </a:r>
          </a:p>
        </p:txBody>
      </p:sp>
      <p:sp>
        <p:nvSpPr>
          <p:cNvPr id="5" name="Pladsholder til diasnummer 4"/>
          <p:cNvSpPr>
            <a:spLocks noGrp="1"/>
          </p:cNvSpPr>
          <p:nvPr>
            <p:ph type="sldNum" sz="quarter" idx="12"/>
          </p:nvPr>
        </p:nvSpPr>
        <p:spPr/>
        <p:txBody>
          <a:bodyPr/>
          <a:lstStyle/>
          <a:p>
            <a:fld id="{BA8A304D-3451-4CE2-A9C2-6272B16DD62A}" type="slidenum">
              <a:rPr lang="da-DK" smtClean="0"/>
              <a:t>29</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4143038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9339" y="154003"/>
            <a:ext cx="5868670" cy="1168770"/>
          </a:xfrm>
        </p:spPr>
        <p:txBody>
          <a:bodyPr>
            <a:normAutofit/>
          </a:bodyPr>
          <a:lstStyle/>
          <a:p>
            <a:r>
              <a:rPr lang="da-DK" dirty="0"/>
              <a:t/>
            </a:r>
            <a:br>
              <a:rPr lang="da-DK" dirty="0"/>
            </a:br>
            <a:r>
              <a:rPr lang="da-DK" dirty="0"/>
              <a:t/>
            </a:r>
            <a:br>
              <a:rPr lang="da-DK" dirty="0"/>
            </a:br>
            <a:r>
              <a:rPr lang="da-DK" dirty="0" smtClean="0"/>
              <a:t>Privatliv</a:t>
            </a:r>
            <a:endParaRPr lang="da-DK" dirty="0"/>
          </a:p>
        </p:txBody>
      </p:sp>
      <p:sp>
        <p:nvSpPr>
          <p:cNvPr id="7" name="Pladsholder til indhold 2"/>
          <p:cNvSpPr>
            <a:spLocks noGrp="1"/>
          </p:cNvSpPr>
          <p:nvPr>
            <p:ph idx="1"/>
          </p:nvPr>
        </p:nvSpPr>
        <p:spPr>
          <a:xfrm>
            <a:off x="457200" y="1433513"/>
            <a:ext cx="8229600" cy="4692650"/>
          </a:xfrm>
        </p:spPr>
        <p:txBody>
          <a:bodyPr>
            <a:normAutofit/>
          </a:bodyPr>
          <a:lstStyle/>
          <a:p>
            <a:pPr marL="0" indent="0">
              <a:buNone/>
            </a:pPr>
            <a:r>
              <a:rPr lang="da-DK" dirty="0"/>
              <a:t>Ret til respekt for sit </a:t>
            </a:r>
            <a:r>
              <a:rPr lang="da-DK" dirty="0" smtClean="0"/>
              <a:t>privatliv. </a:t>
            </a:r>
            <a:endParaRPr lang="da-DK" dirty="0"/>
          </a:p>
          <a:p>
            <a:pPr>
              <a:buFont typeface="Arial" charset="0"/>
              <a:buChar char="•"/>
            </a:pPr>
            <a:r>
              <a:rPr lang="da-DK" dirty="0"/>
              <a:t>Begrebet ”privatliv” beskytter individets personlige sfære i bred </a:t>
            </a:r>
            <a:r>
              <a:rPr lang="da-DK" dirty="0" smtClean="0"/>
              <a:t>forstand</a:t>
            </a:r>
            <a:endParaRPr lang="da-DK" dirty="0"/>
          </a:p>
          <a:p>
            <a:pPr>
              <a:buFont typeface="Arial" charset="0"/>
              <a:buChar char="•"/>
            </a:pPr>
            <a:r>
              <a:rPr lang="da-DK" dirty="0"/>
              <a:t>Privatliv omfatter bl.a</a:t>
            </a:r>
            <a:r>
              <a:rPr lang="da-DK" dirty="0" smtClean="0"/>
              <a:t>.: </a:t>
            </a:r>
            <a:endParaRPr lang="da-DK" dirty="0"/>
          </a:p>
          <a:p>
            <a:pPr lvl="1">
              <a:buFontTx/>
              <a:buChar char="-"/>
            </a:pPr>
            <a:r>
              <a:rPr lang="da-DK" dirty="0"/>
              <a:t>Integritet</a:t>
            </a:r>
          </a:p>
          <a:p>
            <a:pPr lvl="1">
              <a:buFontTx/>
              <a:buChar char="-"/>
            </a:pPr>
            <a:r>
              <a:rPr lang="da-DK" dirty="0"/>
              <a:t>F</a:t>
            </a:r>
            <a:r>
              <a:rPr lang="da-DK" dirty="0" smtClean="0"/>
              <a:t>amilieliv </a:t>
            </a:r>
            <a:endParaRPr lang="da-DK" dirty="0"/>
          </a:p>
          <a:p>
            <a:pPr lvl="1">
              <a:buFontTx/>
              <a:buChar char="-"/>
            </a:pPr>
            <a:r>
              <a:rPr lang="da-DK" dirty="0"/>
              <a:t>H</a:t>
            </a:r>
            <a:r>
              <a:rPr lang="da-DK" dirty="0" smtClean="0"/>
              <a:t>jem </a:t>
            </a:r>
            <a:endParaRPr lang="da-DK" dirty="0"/>
          </a:p>
          <a:p>
            <a:pPr lvl="1">
              <a:buFontTx/>
              <a:buChar char="-"/>
            </a:pPr>
            <a:r>
              <a:rPr lang="da-DK" dirty="0"/>
              <a:t>K</a:t>
            </a:r>
            <a:r>
              <a:rPr lang="da-DK" dirty="0" smtClean="0"/>
              <a:t>orrespondance </a:t>
            </a:r>
            <a:r>
              <a:rPr lang="da-DK" dirty="0"/>
              <a:t>og anden kommunikation</a:t>
            </a:r>
          </a:p>
          <a:p>
            <a:pPr lvl="1">
              <a:buFontTx/>
              <a:buChar char="-"/>
            </a:pPr>
            <a:r>
              <a:rPr lang="da-DK" dirty="0"/>
              <a:t>Personfølsomme oplysninger</a:t>
            </a:r>
          </a:p>
          <a:p>
            <a:pPr>
              <a:buFont typeface="Arial" charset="0"/>
              <a:buChar char="•"/>
            </a:pPr>
            <a:endParaRPr lang="da-DK" dirty="0"/>
          </a:p>
          <a:p>
            <a:pPr marL="0" indent="0">
              <a:buNone/>
            </a:pPr>
            <a:r>
              <a:rPr lang="da-DK" dirty="0"/>
              <a:t>Væsentlige bestemmelser:</a:t>
            </a:r>
          </a:p>
          <a:p>
            <a:pPr lvl="0"/>
            <a:r>
              <a:rPr lang="da-DK" dirty="0"/>
              <a:t>Grundlovens § 72</a:t>
            </a:r>
          </a:p>
          <a:p>
            <a:pPr lvl="0"/>
            <a:r>
              <a:rPr lang="da-DK" dirty="0"/>
              <a:t>Den Europæiske menneskerettighedskonvention artikel 8</a:t>
            </a:r>
          </a:p>
          <a:p>
            <a:pPr lvl="0"/>
            <a:r>
              <a:rPr lang="da-DK" dirty="0" smtClean="0"/>
              <a:t>FN’s </a:t>
            </a:r>
            <a:r>
              <a:rPr lang="da-DK" dirty="0"/>
              <a:t>Børnekonventions artikel 16</a:t>
            </a:r>
          </a:p>
          <a:p>
            <a:pPr lvl="1">
              <a:buFont typeface="Arial" charset="0"/>
              <a:buChar char="•"/>
            </a:pPr>
            <a:endParaRPr lang="da-DK" dirty="0" smtClean="0"/>
          </a:p>
          <a:p>
            <a:pPr lvl="1">
              <a:buFont typeface="Arial" charset="0"/>
              <a:buChar char="•"/>
            </a:pPr>
            <a:endParaRPr lang="da-DK" dirty="0" smtClean="0"/>
          </a:p>
        </p:txBody>
      </p:sp>
      <p:sp>
        <p:nvSpPr>
          <p:cNvPr id="4" name="Pladsholder til diasnummer 3"/>
          <p:cNvSpPr>
            <a:spLocks noGrp="1"/>
          </p:cNvSpPr>
          <p:nvPr>
            <p:ph type="sldNum" sz="quarter" idx="12"/>
          </p:nvPr>
        </p:nvSpPr>
        <p:spPr/>
        <p:txBody>
          <a:bodyPr/>
          <a:lstStyle/>
          <a:p>
            <a:fld id="{BA8A304D-3451-4CE2-A9C2-6272B16DD62A}" type="slidenum">
              <a:rPr lang="da-DK" smtClean="0"/>
              <a:t>3</a:t>
            </a:fld>
            <a:endParaRPr lang="da-DK"/>
          </a:p>
        </p:txBody>
      </p:sp>
      <p:sp>
        <p:nvSpPr>
          <p:cNvPr id="8"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2347153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342899"/>
            <a:ext cx="5868670" cy="1052515"/>
          </a:xfrm>
        </p:spPr>
        <p:txBody>
          <a:bodyPr/>
          <a:lstStyle/>
          <a:p>
            <a:r>
              <a:rPr lang="da-DK" b="0" dirty="0"/>
              <a:t/>
            </a:r>
            <a:br>
              <a:rPr lang="da-DK" b="0" dirty="0"/>
            </a:br>
            <a:r>
              <a:rPr lang="da-DK" b="0" dirty="0"/>
              <a:t/>
            </a:r>
            <a:br>
              <a:rPr lang="da-DK" b="0" dirty="0"/>
            </a:br>
            <a:r>
              <a:rPr lang="da-DK" dirty="0"/>
              <a:t>Bekendtgørelsens ordlyd</a:t>
            </a:r>
          </a:p>
        </p:txBody>
      </p:sp>
      <p:sp>
        <p:nvSpPr>
          <p:cNvPr id="3" name="Pladsholder til indhold 2"/>
          <p:cNvSpPr>
            <a:spLocks noGrp="1"/>
          </p:cNvSpPr>
          <p:nvPr>
            <p:ph idx="1"/>
          </p:nvPr>
        </p:nvSpPr>
        <p:spPr>
          <a:xfrm>
            <a:off x="450850" y="1561077"/>
            <a:ext cx="8243888" cy="4460400"/>
          </a:xfrm>
          <a:ln/>
        </p:spPr>
        <p:style>
          <a:lnRef idx="2">
            <a:schemeClr val="dk1"/>
          </a:lnRef>
          <a:fillRef idx="1">
            <a:schemeClr val="lt1"/>
          </a:fillRef>
          <a:effectRef idx="0">
            <a:schemeClr val="dk1"/>
          </a:effectRef>
          <a:fontRef idx="minor">
            <a:schemeClr val="dk1"/>
          </a:fontRef>
        </p:style>
        <p:txBody>
          <a:bodyPr lIns="90000" bIns="46800" anchor="ctr" anchorCtr="0">
            <a:normAutofit lnSpcReduction="10000"/>
          </a:bodyPr>
          <a:lstStyle/>
          <a:p>
            <a:pPr marL="0" indent="0" algn="ctr">
              <a:buNone/>
            </a:pPr>
            <a:endParaRPr lang="da-DK" dirty="0" smtClean="0"/>
          </a:p>
          <a:p>
            <a:pPr marL="0" indent="0">
              <a:buNone/>
            </a:pPr>
            <a:r>
              <a:rPr lang="da-DK" b="1" dirty="0" smtClean="0"/>
              <a:t>§ 19</a:t>
            </a:r>
            <a:endParaRPr lang="da-DK" b="1" dirty="0"/>
          </a:p>
          <a:p>
            <a:pPr marL="0" indent="0" algn="ctr">
              <a:buNone/>
            </a:pPr>
            <a:r>
              <a:rPr lang="da-DK" dirty="0" smtClean="0"/>
              <a:t>Tilbageholdelse </a:t>
            </a:r>
            <a:r>
              <a:rPr lang="da-DK" dirty="0"/>
              <a:t>af effekter </a:t>
            </a:r>
          </a:p>
          <a:p>
            <a:pPr marL="0" indent="0">
              <a:buNone/>
            </a:pPr>
            <a:r>
              <a:rPr lang="da-DK" b="1" dirty="0" smtClean="0"/>
              <a:t>Stk. 1</a:t>
            </a:r>
            <a:r>
              <a:rPr lang="da-DK" dirty="0" smtClean="0"/>
              <a:t>.  </a:t>
            </a:r>
            <a:r>
              <a:rPr lang="da-DK" dirty="0"/>
              <a:t>Lederen af et anbringelsessted efter § 66, stk. 1, nr. 5 og 6, eller den, der bemyndiges hertil, kan uden retskendelse beslutte at tage effekter, der findes i barnet eller den unges besiddelse i bevaring, hvis det skønnes påkrævet af ordens- eller sikkerhedsmæssige hensyn, jf. lov om voksenansvar for anbragte børn og unge § 16, stk. 4</a:t>
            </a:r>
            <a:r>
              <a:rPr lang="da-DK" dirty="0" smtClean="0"/>
              <a:t>.</a:t>
            </a:r>
          </a:p>
          <a:p>
            <a:pPr marL="0" indent="0">
              <a:buNone/>
            </a:pPr>
            <a:endParaRPr lang="da-DK" dirty="0"/>
          </a:p>
          <a:p>
            <a:pPr marL="0" indent="0">
              <a:buNone/>
            </a:pPr>
            <a:r>
              <a:rPr lang="da-DK" b="1" dirty="0"/>
              <a:t>Stk. 2. </a:t>
            </a:r>
            <a:r>
              <a:rPr lang="da-DK" dirty="0"/>
              <a:t>Hvis genstande, som tilhører et barn eller en ung, tilbageholdes, skal anbringelsesstedet udfærdige en liste over de genstande, der tilbageholdes. Barnet eller den unge skal orienteres om tilbageholdelsen og have udleveret en kopi af listen</a:t>
            </a:r>
            <a:r>
              <a:rPr lang="da-DK" dirty="0" smtClean="0"/>
              <a:t>.</a:t>
            </a:r>
          </a:p>
          <a:p>
            <a:pPr marL="0" indent="0">
              <a:buNone/>
            </a:pPr>
            <a:endParaRPr lang="da-DK" dirty="0"/>
          </a:p>
          <a:p>
            <a:pPr marL="0" indent="0">
              <a:buNone/>
            </a:pPr>
            <a:r>
              <a:rPr lang="da-DK" b="1" dirty="0"/>
              <a:t>Stk. 3. </a:t>
            </a:r>
            <a:r>
              <a:rPr lang="da-DK" dirty="0"/>
              <a:t>Hvis en genstand tilhører anbringelsesstedet, kan den umiddelbart inddrages.</a:t>
            </a:r>
          </a:p>
          <a:p>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30</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2907425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a-DK" dirty="0" smtClean="0"/>
              <a:t>Undersøgelse ved mistanke</a:t>
            </a:r>
            <a:br>
              <a:rPr lang="da-DK" dirty="0" smtClean="0"/>
            </a:br>
            <a:r>
              <a:rPr lang="da-DK" dirty="0" smtClean="0"/>
              <a:t>§ 16, stk. 1</a:t>
            </a:r>
            <a:endParaRPr lang="da-DK" dirty="0"/>
          </a:p>
        </p:txBody>
      </p:sp>
    </p:spTree>
    <p:extLst>
      <p:ext uri="{BB962C8B-B14F-4D97-AF65-F5344CB8AC3E}">
        <p14:creationId xmlns:p14="http://schemas.microsoft.com/office/powerpoint/2010/main" val="1923341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63629"/>
            <a:ext cx="5868670" cy="1231786"/>
          </a:xfrm>
        </p:spPr>
        <p:txBody>
          <a:bodyPr>
            <a:normAutofit/>
          </a:bodyPr>
          <a:lstStyle/>
          <a:p>
            <a:r>
              <a:rPr lang="da-DK" dirty="0" smtClean="0"/>
              <a:t/>
            </a:r>
            <a:br>
              <a:rPr lang="da-DK" dirty="0" smtClean="0"/>
            </a:br>
            <a:r>
              <a:rPr lang="da-DK" dirty="0" smtClean="0"/>
              <a:t/>
            </a:r>
            <a:br>
              <a:rPr lang="da-DK" dirty="0" smtClean="0"/>
            </a:br>
            <a:r>
              <a:rPr lang="da-DK" dirty="0" smtClean="0"/>
              <a:t>Lovens </a:t>
            </a:r>
            <a:r>
              <a:rPr lang="da-DK" dirty="0"/>
              <a:t>indhold</a:t>
            </a:r>
          </a:p>
        </p:txBody>
      </p:sp>
      <p:sp>
        <p:nvSpPr>
          <p:cNvPr id="3" name="Pladsholder til indhold 2"/>
          <p:cNvSpPr>
            <a:spLocks noGrp="1"/>
          </p:cNvSpPr>
          <p:nvPr>
            <p:ph idx="1"/>
          </p:nvPr>
        </p:nvSpPr>
        <p:spPr>
          <a:xfrm>
            <a:off x="450850" y="1434164"/>
            <a:ext cx="8243888" cy="4730099"/>
          </a:xfrm>
        </p:spPr>
        <p:txBody>
          <a:bodyPr>
            <a:normAutofit/>
          </a:bodyPr>
          <a:lstStyle/>
          <a:p>
            <a:pPr marL="0" indent="0">
              <a:buNone/>
            </a:pPr>
            <a:r>
              <a:rPr lang="da-DK" b="1" dirty="0" smtClean="0"/>
              <a:t>Anvendelsesområde:</a:t>
            </a:r>
          </a:p>
          <a:p>
            <a:pPr marL="0" indent="0">
              <a:buNone/>
            </a:pPr>
            <a:r>
              <a:rPr lang="da-DK" dirty="0" smtClean="0"/>
              <a:t>Døgninstitutioner og private opholdssteder.</a:t>
            </a:r>
          </a:p>
          <a:p>
            <a:pPr marL="0" indent="0">
              <a:buNone/>
            </a:pPr>
            <a:endParaRPr lang="da-DK" dirty="0"/>
          </a:p>
          <a:p>
            <a:pPr marL="0" indent="0">
              <a:buNone/>
            </a:pPr>
            <a:r>
              <a:rPr lang="da-DK" b="1" dirty="0" smtClean="0"/>
              <a:t>Kompetence - Personkreds:</a:t>
            </a:r>
            <a:endParaRPr lang="da-DK" b="1" dirty="0"/>
          </a:p>
          <a:p>
            <a:pPr marL="0" indent="0">
              <a:buNone/>
            </a:pPr>
            <a:r>
              <a:rPr lang="da-DK" dirty="0"/>
              <a:t>Lederen eller den, der bemyndiges dertil.</a:t>
            </a:r>
          </a:p>
          <a:p>
            <a:pPr marL="0" indent="0">
              <a:buNone/>
            </a:pPr>
            <a:endParaRPr lang="da-DK" dirty="0" smtClean="0"/>
          </a:p>
          <a:p>
            <a:pPr marL="0" indent="0">
              <a:buNone/>
            </a:pPr>
            <a:r>
              <a:rPr lang="da-DK" b="1" dirty="0" smtClean="0"/>
              <a:t>Betingelser for indgreb:</a:t>
            </a:r>
            <a:endParaRPr lang="da-DK" b="1" dirty="0"/>
          </a:p>
          <a:p>
            <a:pPr marL="0" indent="0">
              <a:buNone/>
            </a:pPr>
            <a:r>
              <a:rPr lang="da-DK" dirty="0" smtClean="0"/>
              <a:t>Der skal være </a:t>
            </a:r>
            <a:r>
              <a:rPr lang="da-DK" dirty="0"/>
              <a:t>bestemte grunde til at antage, at barnet eller den unge er i besiddelse af effekter, og besiddelsen medfører, at ordens- eller sikkerhedsmæssige hensyn ikke kan </a:t>
            </a:r>
            <a:r>
              <a:rPr lang="da-DK" dirty="0" smtClean="0"/>
              <a:t>iagttages.</a:t>
            </a:r>
            <a:endParaRPr lang="da-DK" dirty="0"/>
          </a:p>
          <a:p>
            <a:pPr marL="0" indent="0">
              <a:buNone/>
            </a:pPr>
            <a:endParaRPr lang="da-DK" dirty="0"/>
          </a:p>
          <a:p>
            <a:pPr marL="0" indent="0">
              <a:buNone/>
            </a:pPr>
            <a:r>
              <a:rPr lang="da-DK" b="1" dirty="0"/>
              <a:t>Form for indgreb:</a:t>
            </a:r>
          </a:p>
          <a:p>
            <a:pPr marL="0" indent="0">
              <a:buNone/>
            </a:pPr>
            <a:r>
              <a:rPr lang="da-DK" dirty="0"/>
              <a:t>”uden retskendelse beslutte, at der skal foretages en undersøgelse af et anbragt barn eller en </a:t>
            </a:r>
            <a:r>
              <a:rPr lang="da-DK" dirty="0" err="1"/>
              <a:t>ungs</a:t>
            </a:r>
            <a:r>
              <a:rPr lang="da-DK" dirty="0"/>
              <a:t> person eller opholdsrum</a:t>
            </a:r>
            <a:r>
              <a:rPr lang="da-DK" dirty="0" smtClean="0"/>
              <a:t>”. </a:t>
            </a:r>
            <a:endParaRPr lang="da-DK" dirty="0"/>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5</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5094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21381"/>
            <a:ext cx="5868670" cy="1174034"/>
          </a:xfrm>
        </p:spPr>
        <p:txBody>
          <a:bodyPr>
            <a:normAutofit/>
          </a:bodyPr>
          <a:lstStyle/>
          <a:p>
            <a:r>
              <a:rPr lang="da-DK" dirty="0"/>
              <a:t/>
            </a:r>
            <a:br>
              <a:rPr lang="da-DK" dirty="0"/>
            </a:br>
            <a:r>
              <a:rPr lang="da-DK" dirty="0" smtClean="0"/>
              <a:t/>
            </a:r>
            <a:br>
              <a:rPr lang="da-DK" dirty="0" smtClean="0"/>
            </a:br>
            <a:r>
              <a:rPr lang="da-DK" dirty="0" smtClean="0"/>
              <a:t>Anvendelsesområde</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dirty="0" smtClean="0"/>
              <a:t>Undersøgelse af person og opholdsrum, når der foreligger bestemte grunde til mistanke gælder for:</a:t>
            </a:r>
          </a:p>
          <a:p>
            <a:endParaRPr lang="da-DK" dirty="0"/>
          </a:p>
          <a:p>
            <a:pPr lvl="1">
              <a:buFont typeface="Arial" panose="020B0604020202020204" pitchFamily="34" charset="0"/>
              <a:buChar char="•"/>
            </a:pPr>
            <a:r>
              <a:rPr lang="da-DK" dirty="0" smtClean="0"/>
              <a:t>Private opholdssteder</a:t>
            </a:r>
          </a:p>
          <a:p>
            <a:pPr lvl="1">
              <a:buFont typeface="Arial" panose="020B0604020202020204" pitchFamily="34" charset="0"/>
              <a:buChar char="•"/>
            </a:pPr>
            <a:r>
              <a:rPr lang="da-DK" dirty="0" smtClean="0"/>
              <a:t>Åbne døgninstitutioner</a:t>
            </a:r>
          </a:p>
          <a:p>
            <a:pPr lvl="1">
              <a:buFont typeface="Arial" panose="020B0604020202020204" pitchFamily="34" charset="0"/>
              <a:buChar char="•"/>
            </a:pPr>
            <a:r>
              <a:rPr lang="da-DK" dirty="0" smtClean="0"/>
              <a:t>Delvis lukkede institutioner</a:t>
            </a:r>
          </a:p>
          <a:p>
            <a:pPr lvl="1">
              <a:buFont typeface="Arial" panose="020B0604020202020204" pitchFamily="34" charset="0"/>
              <a:buChar char="•"/>
            </a:pPr>
            <a:r>
              <a:rPr lang="da-DK" dirty="0" smtClean="0"/>
              <a:t>Delvis lukkede afdelinger i åbne døgninstitutioner</a:t>
            </a:r>
          </a:p>
          <a:p>
            <a:pPr lvl="1">
              <a:buFont typeface="Arial" panose="020B0604020202020204" pitchFamily="34" charset="0"/>
              <a:buChar char="•"/>
            </a:pPr>
            <a:r>
              <a:rPr lang="da-DK" dirty="0" smtClean="0"/>
              <a:t>Åbne og sikrede afdelinger i sikrede døgninstitutioner</a:t>
            </a:r>
          </a:p>
          <a:p>
            <a:pPr lvl="1">
              <a:buFont typeface="Arial" panose="020B0604020202020204" pitchFamily="34" charset="0"/>
              <a:buChar char="•"/>
            </a:pPr>
            <a:r>
              <a:rPr lang="da-DK" dirty="0"/>
              <a:t>S</a:t>
            </a:r>
            <a:r>
              <a:rPr lang="da-DK" dirty="0" smtClean="0"/>
              <a:t>ærlig sikrede afdelinger i sikrede institutioner</a:t>
            </a:r>
            <a:endParaRPr lang="da-DK" dirty="0"/>
          </a:p>
          <a:p>
            <a:pPr lvl="1"/>
            <a:endParaRPr lang="da-DK" dirty="0" smtClean="0"/>
          </a:p>
          <a:p>
            <a:pPr marL="185738" lvl="1" indent="0">
              <a:buNone/>
            </a:pPr>
            <a:r>
              <a:rPr lang="da-DK" dirty="0" smtClean="0"/>
              <a:t>Børn og unge omfattet:</a:t>
            </a:r>
          </a:p>
          <a:p>
            <a:pPr lvl="1">
              <a:buFont typeface="Arial" panose="020B0604020202020204" pitchFamily="34" charset="0"/>
              <a:buChar char="•"/>
            </a:pPr>
            <a:r>
              <a:rPr lang="da-DK" dirty="0" smtClean="0"/>
              <a:t>Børn og unge under 18 år</a:t>
            </a:r>
          </a:p>
          <a:p>
            <a:pPr lvl="1">
              <a:buFont typeface="Arial" panose="020B0604020202020204" pitchFamily="34" charset="0"/>
              <a:buChar char="•"/>
            </a:pPr>
            <a:r>
              <a:rPr lang="da-DK" dirty="0" smtClean="0"/>
              <a:t>Unge over 18 år, der er anbragt som led i en strafferetlig dom eller kendelse</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6</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95506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17714"/>
            <a:ext cx="5868670" cy="1177701"/>
          </a:xfrm>
        </p:spPr>
        <p:txBody>
          <a:bodyPr>
            <a:normAutofit/>
          </a:bodyPr>
          <a:lstStyle/>
          <a:p>
            <a:r>
              <a:rPr lang="da-DK" dirty="0"/>
              <a:t/>
            </a:r>
            <a:br>
              <a:rPr lang="da-DK" dirty="0"/>
            </a:br>
            <a:r>
              <a:rPr lang="da-DK" dirty="0" smtClean="0"/>
              <a:t/>
            </a:r>
            <a:br>
              <a:rPr lang="da-DK" dirty="0" smtClean="0"/>
            </a:br>
            <a:r>
              <a:rPr lang="da-DK" dirty="0" smtClean="0"/>
              <a:t>Kompetence - personkreds</a:t>
            </a:r>
            <a:endParaRPr lang="da-DK" dirty="0"/>
          </a:p>
        </p:txBody>
      </p:sp>
      <p:sp>
        <p:nvSpPr>
          <p:cNvPr id="3" name="Pladsholder til indhold 2"/>
          <p:cNvSpPr>
            <a:spLocks noGrp="1"/>
          </p:cNvSpPr>
          <p:nvPr>
            <p:ph idx="1"/>
          </p:nvPr>
        </p:nvSpPr>
        <p:spPr>
          <a:xfrm>
            <a:off x="407988" y="1561077"/>
            <a:ext cx="8243888" cy="4603186"/>
          </a:xfrm>
        </p:spPr>
        <p:txBody>
          <a:bodyPr>
            <a:normAutofit/>
          </a:bodyPr>
          <a:lstStyle/>
          <a:p>
            <a:r>
              <a:rPr lang="da-DK" dirty="0" smtClean="0"/>
              <a:t>Beslutningskompetencen er givet til lederen af anbringelsesstedet eller den, der bemyndiges hertil</a:t>
            </a:r>
          </a:p>
          <a:p>
            <a:endParaRPr lang="da-DK" dirty="0"/>
          </a:p>
          <a:p>
            <a:r>
              <a:rPr lang="da-DK" dirty="0" smtClean="0"/>
              <a:t>Lederen af et anbringelsessted vil dermed altid i kraft af sin stilling have beslutningskompetencen</a:t>
            </a:r>
          </a:p>
          <a:p>
            <a:endParaRPr lang="da-DK" dirty="0"/>
          </a:p>
          <a:p>
            <a:r>
              <a:rPr lang="da-DK" dirty="0" smtClean="0"/>
              <a:t>Lederen bemyndiger andre i personalegruppen til at træffe beslutning om at der skal gennemføres en undersøgelse af person og/eller opholdsrum</a:t>
            </a: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7</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11962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17714"/>
            <a:ext cx="5868670" cy="1177701"/>
          </a:xfrm>
        </p:spPr>
        <p:txBody>
          <a:bodyPr>
            <a:normAutofit/>
          </a:bodyPr>
          <a:lstStyle/>
          <a:p>
            <a:r>
              <a:rPr lang="da-DK" dirty="0"/>
              <a:t/>
            </a:r>
            <a:br>
              <a:rPr lang="da-DK" dirty="0"/>
            </a:br>
            <a:r>
              <a:rPr lang="da-DK" dirty="0" smtClean="0"/>
              <a:t/>
            </a:r>
            <a:br>
              <a:rPr lang="da-DK" dirty="0" smtClean="0"/>
            </a:br>
            <a:r>
              <a:rPr lang="da-DK" dirty="0" smtClean="0"/>
              <a:t>Betingelser</a:t>
            </a:r>
            <a:r>
              <a:rPr lang="da-DK" dirty="0"/>
              <a:t> </a:t>
            </a:r>
            <a:r>
              <a:rPr lang="da-DK" dirty="0" smtClean="0"/>
              <a:t>for indgreb</a:t>
            </a:r>
            <a:endParaRPr lang="da-DK" dirty="0"/>
          </a:p>
        </p:txBody>
      </p:sp>
      <p:sp>
        <p:nvSpPr>
          <p:cNvPr id="3" name="Pladsholder til indhold 2"/>
          <p:cNvSpPr>
            <a:spLocks noGrp="1"/>
          </p:cNvSpPr>
          <p:nvPr>
            <p:ph idx="1"/>
          </p:nvPr>
        </p:nvSpPr>
        <p:spPr>
          <a:xfrm>
            <a:off x="450850" y="1457325"/>
            <a:ext cx="8243888" cy="4706938"/>
          </a:xfrm>
        </p:spPr>
        <p:txBody>
          <a:bodyPr>
            <a:normAutofit/>
          </a:bodyPr>
          <a:lstStyle/>
          <a:p>
            <a:pPr marL="0" indent="0">
              <a:buNone/>
            </a:pPr>
            <a:r>
              <a:rPr lang="da-DK" b="1" dirty="0" smtClean="0"/>
              <a:t>Der skal være:</a:t>
            </a:r>
          </a:p>
          <a:p>
            <a:r>
              <a:rPr lang="da-DK" dirty="0"/>
              <a:t>B</a:t>
            </a:r>
            <a:r>
              <a:rPr lang="da-DK" dirty="0" smtClean="0"/>
              <a:t>estemte </a:t>
            </a:r>
            <a:r>
              <a:rPr lang="da-DK" dirty="0"/>
              <a:t>grunde til at </a:t>
            </a:r>
            <a:r>
              <a:rPr lang="da-DK" dirty="0" smtClean="0"/>
              <a:t>antage (mistanke), </a:t>
            </a:r>
            <a:r>
              <a:rPr lang="da-DK" dirty="0"/>
              <a:t>at </a:t>
            </a:r>
            <a:r>
              <a:rPr lang="da-DK" dirty="0" smtClean="0"/>
              <a:t>barnet eller </a:t>
            </a:r>
            <a:r>
              <a:rPr lang="da-DK" dirty="0"/>
              <a:t>den unge er i </a:t>
            </a:r>
            <a:r>
              <a:rPr lang="da-DK" dirty="0" smtClean="0"/>
              <a:t>besiddelse </a:t>
            </a:r>
            <a:r>
              <a:rPr lang="da-DK" dirty="0"/>
              <a:t>af effekter, </a:t>
            </a:r>
            <a:r>
              <a:rPr lang="da-DK" b="1" dirty="0" smtClean="0"/>
              <a:t>og at besiddelsen medfører</a:t>
            </a:r>
            <a:r>
              <a:rPr lang="da-DK" dirty="0"/>
              <a:t>, at ordens- eller sikkerhedsmæssige </a:t>
            </a:r>
            <a:r>
              <a:rPr lang="da-DK" dirty="0" smtClean="0"/>
              <a:t>hensyn ikke kan iagttages</a:t>
            </a:r>
          </a:p>
          <a:p>
            <a:pPr marL="0" indent="0">
              <a:buNone/>
            </a:pPr>
            <a:endParaRPr lang="da-DK" dirty="0" smtClean="0"/>
          </a:p>
          <a:p>
            <a:pPr marL="0" indent="0">
              <a:buNone/>
            </a:pPr>
            <a:r>
              <a:rPr lang="da-DK" b="1" dirty="0" smtClean="0"/>
              <a:t>Bestemte grunde: </a:t>
            </a:r>
          </a:p>
          <a:p>
            <a:pPr marL="0" indent="0">
              <a:buNone/>
            </a:pPr>
            <a:r>
              <a:rPr lang="da-DK" dirty="0" smtClean="0"/>
              <a:t>Henviser til, at der skal være en konkret mistanke, der kan begrundes, fx.:</a:t>
            </a:r>
            <a:endParaRPr lang="da-DK" dirty="0"/>
          </a:p>
          <a:p>
            <a:r>
              <a:rPr lang="da-DK" dirty="0"/>
              <a:t>A</a:t>
            </a:r>
            <a:r>
              <a:rPr lang="da-DK" dirty="0" smtClean="0"/>
              <a:t>t </a:t>
            </a:r>
            <a:r>
              <a:rPr lang="da-DK" dirty="0"/>
              <a:t>barnet eller den unge virker påvirket af euforiserende stoffer eller </a:t>
            </a:r>
            <a:r>
              <a:rPr lang="da-DK" dirty="0" smtClean="0"/>
              <a:t>alkohol </a:t>
            </a:r>
          </a:p>
          <a:p>
            <a:r>
              <a:rPr lang="da-DK" dirty="0"/>
              <a:t>A</a:t>
            </a:r>
            <a:r>
              <a:rPr lang="da-DK" dirty="0" smtClean="0"/>
              <a:t>t </a:t>
            </a:r>
            <a:r>
              <a:rPr lang="da-DK" dirty="0"/>
              <a:t>der mangler skarpe genstande i institutionens køkken eller </a:t>
            </a:r>
            <a:r>
              <a:rPr lang="da-DK" dirty="0" smtClean="0"/>
              <a:t>værksted</a:t>
            </a:r>
          </a:p>
          <a:p>
            <a:r>
              <a:rPr lang="da-DK" dirty="0"/>
              <a:t>A</a:t>
            </a:r>
            <a:r>
              <a:rPr lang="da-DK" dirty="0" smtClean="0"/>
              <a:t>t </a:t>
            </a:r>
            <a:r>
              <a:rPr lang="da-DK" dirty="0"/>
              <a:t>der </a:t>
            </a:r>
            <a:r>
              <a:rPr lang="da-DK" dirty="0" smtClean="0"/>
              <a:t>i </a:t>
            </a:r>
            <a:r>
              <a:rPr lang="da-DK" dirty="0"/>
              <a:t>øvrigt er gjort observationer, der gør det nærliggende </a:t>
            </a:r>
            <a:r>
              <a:rPr lang="da-DK" dirty="0" smtClean="0"/>
              <a:t>at have mistanke til, at der er effekter, som vil være i strid med ordens- og sikkerhedsmæssige hensyn</a:t>
            </a:r>
            <a:endParaRPr lang="da-DK" b="1" i="1" dirty="0" smtClean="0"/>
          </a:p>
          <a:p>
            <a:pPr marL="0" indent="0">
              <a:buNone/>
            </a:pPr>
            <a:endParaRPr lang="da-DK" b="1" i="1" dirty="0"/>
          </a:p>
        </p:txBody>
      </p:sp>
      <p:sp>
        <p:nvSpPr>
          <p:cNvPr id="5" name="Pladsholder til diasnummer 4"/>
          <p:cNvSpPr>
            <a:spLocks noGrp="1"/>
          </p:cNvSpPr>
          <p:nvPr>
            <p:ph type="sldNum" sz="quarter" idx="12"/>
          </p:nvPr>
        </p:nvSpPr>
        <p:spPr/>
        <p:txBody>
          <a:bodyPr/>
          <a:lstStyle/>
          <a:p>
            <a:fld id="{BA8A304D-3451-4CE2-A9C2-6272B16DD62A}" type="slidenum">
              <a:rPr lang="da-DK" smtClean="0"/>
              <a:t>8</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1938814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52400"/>
            <a:ext cx="5868670" cy="1243015"/>
          </a:xfrm>
        </p:spPr>
        <p:txBody>
          <a:bodyPr>
            <a:normAutofit/>
          </a:bodyPr>
          <a:lstStyle/>
          <a:p>
            <a:r>
              <a:rPr lang="da-DK" dirty="0"/>
              <a:t/>
            </a:r>
            <a:br>
              <a:rPr lang="da-DK" dirty="0"/>
            </a:br>
            <a:r>
              <a:rPr lang="da-DK" dirty="0" smtClean="0"/>
              <a:t/>
            </a:r>
            <a:br>
              <a:rPr lang="da-DK" dirty="0" smtClean="0"/>
            </a:br>
            <a:r>
              <a:rPr lang="da-DK" dirty="0" smtClean="0"/>
              <a:t>Betingelser</a:t>
            </a:r>
            <a:r>
              <a:rPr lang="da-DK" dirty="0"/>
              <a:t> </a:t>
            </a:r>
            <a:r>
              <a:rPr lang="da-DK" dirty="0" smtClean="0"/>
              <a:t>for indgreb - fortsat</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Effekter</a:t>
            </a:r>
            <a:r>
              <a:rPr lang="da-DK" b="1" dirty="0"/>
              <a:t>: </a:t>
            </a:r>
            <a:r>
              <a:rPr lang="da-DK" dirty="0"/>
              <a:t>D</a:t>
            </a:r>
            <a:r>
              <a:rPr lang="da-DK" dirty="0" smtClean="0"/>
              <a:t>en eller de ting, der ledes efter:</a:t>
            </a:r>
          </a:p>
          <a:p>
            <a:pPr>
              <a:buFont typeface="Arial" charset="0"/>
              <a:buChar char="•"/>
            </a:pPr>
            <a:r>
              <a:rPr lang="da-DK" dirty="0" smtClean="0"/>
              <a:t>Barnets </a:t>
            </a:r>
            <a:r>
              <a:rPr lang="da-DK" dirty="0"/>
              <a:t>besiddelse af </a:t>
            </a:r>
            <a:r>
              <a:rPr lang="da-DK" dirty="0" smtClean="0"/>
              <a:t>den pågældende ting skal betyde, at ordensbestemmelser ikke kan overholdes, eller at det truer sikkerheden</a:t>
            </a:r>
            <a:endParaRPr lang="da-DK" dirty="0"/>
          </a:p>
          <a:p>
            <a:pPr lvl="1">
              <a:buFont typeface="Arial" panose="020B0604020202020204" pitchFamily="34" charset="0"/>
              <a:buChar char="−"/>
            </a:pPr>
            <a:r>
              <a:rPr lang="da-DK" dirty="0" smtClean="0"/>
              <a:t>Fx: </a:t>
            </a:r>
            <a:r>
              <a:rPr lang="da-DK" dirty="0"/>
              <a:t>euforiserende stoffer, barberblade, knive eller andet, der kan bruges </a:t>
            </a:r>
            <a:r>
              <a:rPr lang="da-DK" dirty="0" smtClean="0"/>
              <a:t>som våben</a:t>
            </a:r>
            <a:endParaRPr lang="da-DK" b="1" dirty="0" smtClean="0"/>
          </a:p>
          <a:p>
            <a:pPr marL="0" indent="0">
              <a:buNone/>
            </a:pPr>
            <a:endParaRPr lang="da-DK" b="1" i="1" dirty="0" smtClean="0"/>
          </a:p>
          <a:p>
            <a:pPr marL="0" indent="0">
              <a:buNone/>
            </a:pPr>
            <a:endParaRPr lang="da-DK" dirty="0"/>
          </a:p>
        </p:txBody>
      </p:sp>
      <p:sp>
        <p:nvSpPr>
          <p:cNvPr id="5" name="Pladsholder til diasnummer 4"/>
          <p:cNvSpPr>
            <a:spLocks noGrp="1"/>
          </p:cNvSpPr>
          <p:nvPr>
            <p:ph type="sldNum" sz="quarter" idx="12"/>
          </p:nvPr>
        </p:nvSpPr>
        <p:spPr/>
        <p:txBody>
          <a:bodyPr/>
          <a:lstStyle/>
          <a:p>
            <a:fld id="{BA8A304D-3451-4CE2-A9C2-6272B16DD62A}" type="slidenum">
              <a:rPr lang="da-DK" smtClean="0"/>
              <a:t>9</a:t>
            </a:fld>
            <a:endParaRPr lang="da-DK"/>
          </a:p>
        </p:txBody>
      </p:sp>
      <p:sp>
        <p:nvSpPr>
          <p:cNvPr id="7" name="Pladsholder til sidefod 5"/>
          <p:cNvSpPr>
            <a:spLocks noGrp="1"/>
          </p:cNvSpPr>
          <p:nvPr>
            <p:ph type="ftr" sz="quarter" idx="11"/>
          </p:nvPr>
        </p:nvSpPr>
        <p:spPr>
          <a:xfrm>
            <a:off x="174171" y="6356350"/>
            <a:ext cx="2873829" cy="365125"/>
          </a:xfrm>
        </p:spPr>
        <p:txBody>
          <a:bodyPr/>
          <a:lstStyle/>
          <a:p>
            <a:pPr algn="l">
              <a:defRPr/>
            </a:pPr>
            <a:r>
              <a:rPr lang="da-DK" dirty="0"/>
              <a:t>Undersøgelse af person eller opholdsrum og bevaring af effekter</a:t>
            </a:r>
            <a:endParaRPr lang="en-GB" dirty="0"/>
          </a:p>
        </p:txBody>
      </p:sp>
    </p:spTree>
    <p:extLst>
      <p:ext uri="{BB962C8B-B14F-4D97-AF65-F5344CB8AC3E}">
        <p14:creationId xmlns:p14="http://schemas.microsoft.com/office/powerpoint/2010/main" val="3891973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3088</TotalTime>
  <Words>2503</Words>
  <Application>Microsoft Office PowerPoint</Application>
  <PresentationFormat>Skærmshow (4:3)</PresentationFormat>
  <Paragraphs>256</Paragraphs>
  <Slides>30</Slides>
  <Notes>3</Notes>
  <HiddenSlides>0</HiddenSlides>
  <MMClips>0</MMClips>
  <ScaleCrop>false</ScaleCrop>
  <HeadingPairs>
    <vt:vector size="4" baseType="variant">
      <vt:variant>
        <vt:lpstr>Tema</vt:lpstr>
      </vt:variant>
      <vt:variant>
        <vt:i4>1</vt:i4>
      </vt:variant>
      <vt:variant>
        <vt:lpstr>Diastitler</vt:lpstr>
      </vt:variant>
      <vt:variant>
        <vt:i4>30</vt:i4>
      </vt:variant>
    </vt:vector>
  </HeadingPairs>
  <TitlesOfParts>
    <vt:vector size="31" baseType="lpstr">
      <vt:lpstr>Kontortema</vt:lpstr>
      <vt:lpstr>Voksenansvar for anbragte børn og unge  Undersøgelse af person eller opholdsrum og bevaring af effekter</vt:lpstr>
      <vt:lpstr>  Rettigheder og indgreb heri</vt:lpstr>
      <vt:lpstr>  Privatliv</vt:lpstr>
      <vt:lpstr>Undersøgelse ved mistanke § 16, stk. 1</vt:lpstr>
      <vt:lpstr>  Lovens indhold</vt:lpstr>
      <vt:lpstr>  Anvendelsesområde</vt:lpstr>
      <vt:lpstr>  Kompetence - personkreds</vt:lpstr>
      <vt:lpstr>  Betingelser for indgreb</vt:lpstr>
      <vt:lpstr>  Betingelser for indgreb - fortsat</vt:lpstr>
      <vt:lpstr>   Form for indgreb</vt:lpstr>
      <vt:lpstr>  Generelle principper, der skal iagttages ved undersøgelse</vt:lpstr>
      <vt:lpstr> Afvejning af hensyn</vt:lpstr>
      <vt:lpstr>Undersøgelsens gennemførelse Bekendtgørelsen</vt:lpstr>
      <vt:lpstr>  Regler for undersøgelsens gennemførelse</vt:lpstr>
      <vt:lpstr>  Regler for undersøgelsens gennemførelse</vt:lpstr>
      <vt:lpstr>Casearbejde</vt:lpstr>
      <vt:lpstr>Bevaring af effekter  § 16 stk 4</vt:lpstr>
      <vt:lpstr>   Lovens indhold</vt:lpstr>
      <vt:lpstr>  Procesregler</vt:lpstr>
      <vt:lpstr>Registrering og indberetning</vt:lpstr>
      <vt:lpstr>  Registrering og indberetning</vt:lpstr>
      <vt:lpstr>  Retskilder</vt:lpstr>
      <vt:lpstr>  Lovens ordlyd</vt:lpstr>
      <vt:lpstr>  Lovens ordlyd  - fortsat</vt:lpstr>
      <vt:lpstr>  Lovens ordlyd - fortsat</vt:lpstr>
      <vt:lpstr>  Bekendtgørelsens ordlyd</vt:lpstr>
      <vt:lpstr>  Bekendtgørelsens ordlyd</vt:lpstr>
      <vt:lpstr>  Bekendtgørelsens ordlyd</vt:lpstr>
      <vt:lpstr>  Bekendtgørelsens ordlyd</vt:lpstr>
      <vt:lpstr>  Bekendtgørelsens ordlyd</vt:lpstr>
    </vt:vector>
  </TitlesOfParts>
  <Company>Koncern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Voksenansvar overfor anbragte børn og unge</dc:title>
  <dc:creator>Annie Gaardsted Frandsen</dc:creator>
  <cp:lastModifiedBy>Annie Gaardsted Frandsen</cp:lastModifiedBy>
  <cp:revision>155</cp:revision>
  <cp:lastPrinted>2012-01-13T09:45:38Z</cp:lastPrinted>
  <dcterms:created xsi:type="dcterms:W3CDTF">2016-05-06T07:53:40Z</dcterms:created>
  <dcterms:modified xsi:type="dcterms:W3CDTF">2017-01-16T11:09:42Z</dcterms:modified>
</cp:coreProperties>
</file>