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8" r:id="rId3"/>
    <p:sldId id="259" r:id="rId4"/>
    <p:sldId id="260" r:id="rId5"/>
    <p:sldId id="261" r:id="rId6"/>
    <p:sldId id="262" r:id="rId7"/>
    <p:sldId id="263" r:id="rId8"/>
    <p:sldId id="264" r:id="rId9"/>
    <p:sldId id="265" r:id="rId10"/>
    <p:sldId id="266" r:id="rId11"/>
    <p:sldId id="274" r:id="rId12"/>
    <p:sldId id="268" r:id="rId13"/>
    <p:sldId id="269" r:id="rId14"/>
    <p:sldId id="270" r:id="rId15"/>
    <p:sldId id="271" r:id="rId16"/>
    <p:sldId id="272" r:id="rId17"/>
    <p:sldId id="273" r:id="rId1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4" d="100"/>
          <a:sy n="34" d="100"/>
        </p:scale>
        <p:origin x="-1338" y="-7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60814F6-C129-4B22-A3FA-BAC6115558E5}" type="datetimeFigureOut">
              <a:rPr lang="da-DK" smtClean="0"/>
              <a:t>15-01-2017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da-DK" smtClean="0"/>
              <a:t>Voksenansvar</a:t>
            </a: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137A1B5-660D-48CD-A867-219DC0E18BE0}" type="slidenum">
              <a:rPr lang="da-DK" smtClean="0"/>
              <a:t>‹nr.›</a:t>
            </a:fld>
            <a:endParaRPr lang="da-DK"/>
          </a:p>
        </p:txBody>
      </p:sp>
    </p:spTree>
    <p:extLst>
      <p:ext uri="{BB962C8B-B14F-4D97-AF65-F5344CB8AC3E}">
        <p14:creationId xmlns:p14="http://schemas.microsoft.com/office/powerpoint/2010/main" val="374952904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D3531C-21CD-451F-93A3-8B594FEF7B10}" type="datetimeFigureOut">
              <a:rPr lang="da-DK" smtClean="0"/>
              <a:t>15-01-2017</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da-DK" smtClean="0"/>
              <a:t>Voksenansvar</a:t>
            </a:r>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5CC46E-D019-4A1D-BC67-CCB71A0DB182}" type="slidenum">
              <a:rPr lang="da-DK" smtClean="0"/>
              <a:t>‹nr.›</a:t>
            </a:fld>
            <a:endParaRPr lang="da-DK"/>
          </a:p>
        </p:txBody>
      </p:sp>
    </p:spTree>
    <p:extLst>
      <p:ext uri="{BB962C8B-B14F-4D97-AF65-F5344CB8AC3E}">
        <p14:creationId xmlns:p14="http://schemas.microsoft.com/office/powerpoint/2010/main" val="2622796735"/>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1</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4087268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10</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12</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13</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14</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15</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2</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3</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4</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5</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6</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7</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8</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9</a:t>
            </a:fld>
            <a:endParaRPr lang="da-DK" dirty="0">
              <a:solidFill>
                <a:prstClr val="black"/>
              </a:solidFill>
            </a:endParaRPr>
          </a:p>
        </p:txBody>
      </p:sp>
      <p:sp>
        <p:nvSpPr>
          <p:cNvPr id="5" name="Pladsholder til sidefod 4"/>
          <p:cNvSpPr>
            <a:spLocks noGrp="1"/>
          </p:cNvSpPr>
          <p:nvPr>
            <p:ph type="ftr" sz="quarter" idx="11"/>
          </p:nvPr>
        </p:nvSpPr>
        <p:spPr/>
        <p:txBody>
          <a:bodyPr/>
          <a:lstStyle/>
          <a:p>
            <a:r>
              <a:rPr lang="da-DK" smtClean="0"/>
              <a:t>Voksenansvar</a:t>
            </a:r>
            <a:endParaRPr lang="da-DK"/>
          </a:p>
        </p:txBody>
      </p:sp>
    </p:spTree>
    <p:extLst>
      <p:ext uri="{BB962C8B-B14F-4D97-AF65-F5344CB8AC3E}">
        <p14:creationId xmlns:p14="http://schemas.microsoft.com/office/powerpoint/2010/main" val="2164777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ctr">
              <a:defRPr/>
            </a:lvl1pPr>
          </a:lstStyle>
          <a:p>
            <a:r>
              <a:rPr lang="da-DK" dirty="0"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r>
              <a:rPr lang="da-DK" smtClean="0"/>
              <a:t>Voksenansvar</a:t>
            </a:r>
            <a:endParaRPr lang="da-DK"/>
          </a:p>
        </p:txBody>
      </p:sp>
      <p:sp>
        <p:nvSpPr>
          <p:cNvPr id="6" name="Pladsholder til diasnummer 5"/>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1739612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lodret titel 2"/>
          <p:cNvSpPr>
            <a:spLocks noGrp="1"/>
          </p:cNvSpPr>
          <p:nvPr>
            <p:ph type="body" orient="vert" idx="1"/>
          </p:nvPr>
        </p:nvSpPr>
        <p:spPr/>
        <p:txBody>
          <a:bodyPr vert="eaVert"/>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r>
              <a:rPr lang="da-DK" smtClean="0"/>
              <a:t>Voksenansvar</a:t>
            </a:r>
            <a:endParaRPr lang="da-DK"/>
          </a:p>
        </p:txBody>
      </p:sp>
      <p:sp>
        <p:nvSpPr>
          <p:cNvPr id="6" name="Pladsholder til diasnummer 5"/>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211163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r>
              <a:rPr lang="da-DK" smtClean="0"/>
              <a:t>Voksenansvar</a:t>
            </a:r>
            <a:endParaRPr lang="da-DK"/>
          </a:p>
        </p:txBody>
      </p:sp>
      <p:sp>
        <p:nvSpPr>
          <p:cNvPr id="6" name="Pladsholder til diasnummer 5"/>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3885936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els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0849" y="2243138"/>
            <a:ext cx="7966353" cy="1136661"/>
          </a:xfrm>
        </p:spPr>
        <p:txBody>
          <a:bodyPr lIns="0" tIns="0" rIns="0" bIns="0"/>
          <a:lstStyle>
            <a:lvl1pPr>
              <a:defRPr sz="3200"/>
            </a:lvl1pPr>
          </a:lstStyle>
          <a:p>
            <a:pPr lvl="0"/>
            <a:r>
              <a:rPr lang="da-DK" noProof="0" smtClean="0"/>
              <a:t>Klik for at redigere i master</a:t>
            </a:r>
            <a:endParaRPr lang="en-GB" noProof="0" smtClean="0"/>
          </a:p>
        </p:txBody>
      </p:sp>
      <p:sp>
        <p:nvSpPr>
          <p:cNvPr id="3075" name="Rectangle 3"/>
          <p:cNvSpPr>
            <a:spLocks noGrp="1" noChangeArrowheads="1"/>
          </p:cNvSpPr>
          <p:nvPr>
            <p:ph type="subTitle" idx="1"/>
          </p:nvPr>
        </p:nvSpPr>
        <p:spPr>
          <a:xfrm>
            <a:off x="450850" y="3470275"/>
            <a:ext cx="7976848" cy="1752600"/>
          </a:xfr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marL="0" indent="0">
              <a:buFontTx/>
              <a:buNone/>
              <a:defRPr sz="2000"/>
            </a:lvl1pPr>
          </a:lstStyle>
          <a:p>
            <a:pPr lvl="0"/>
            <a:r>
              <a:rPr lang="da-DK" noProof="0" smtClean="0"/>
              <a:t>Klik for at redigere i master</a:t>
            </a:r>
            <a:endParaRPr lang="en-GB" noProof="0" smtClean="0"/>
          </a:p>
        </p:txBody>
      </p:sp>
    </p:spTree>
    <p:extLst>
      <p:ext uri="{BB962C8B-B14F-4D97-AF65-F5344CB8AC3E}">
        <p14:creationId xmlns:p14="http://schemas.microsoft.com/office/powerpoint/2010/main" val="13258170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lvl1pPr>
              <a:defRPr sz="1200"/>
            </a:lvl1pPr>
          </a:lstStyle>
          <a:p>
            <a:endParaRPr lang="da-DK" dirty="0"/>
          </a:p>
        </p:txBody>
      </p:sp>
      <p:sp>
        <p:nvSpPr>
          <p:cNvPr id="5" name="Pladsholder til sidefod 4"/>
          <p:cNvSpPr>
            <a:spLocks noGrp="1"/>
          </p:cNvSpPr>
          <p:nvPr>
            <p:ph type="ftr" sz="quarter" idx="11"/>
          </p:nvPr>
        </p:nvSpPr>
        <p:spPr/>
        <p:txBody>
          <a:bodyPr/>
          <a:lstStyle/>
          <a:p>
            <a:r>
              <a:rPr lang="da-DK" smtClean="0"/>
              <a:t>Voksenansvar</a:t>
            </a:r>
            <a:endParaRPr lang="da-DK"/>
          </a:p>
        </p:txBody>
      </p:sp>
      <p:sp>
        <p:nvSpPr>
          <p:cNvPr id="6" name="Pladsholder til diasnummer 5"/>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1661454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ctr">
              <a:defRPr sz="2000" b="1" cap="all"/>
            </a:lvl1pPr>
          </a:lstStyle>
          <a:p>
            <a:r>
              <a:rPr lang="da-DK" dirty="0" smtClean="0"/>
              <a:t>Klik for at redigere i master</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endParaRPr lang="da-DK"/>
          </a:p>
        </p:txBody>
      </p:sp>
      <p:sp>
        <p:nvSpPr>
          <p:cNvPr id="5" name="Pladsholder til sidefod 4"/>
          <p:cNvSpPr>
            <a:spLocks noGrp="1"/>
          </p:cNvSpPr>
          <p:nvPr>
            <p:ph type="ftr" sz="quarter" idx="11"/>
          </p:nvPr>
        </p:nvSpPr>
        <p:spPr/>
        <p:txBody>
          <a:bodyPr/>
          <a:lstStyle/>
          <a:p>
            <a:r>
              <a:rPr lang="da-DK" smtClean="0"/>
              <a:t>Voksenansvar</a:t>
            </a:r>
            <a:endParaRPr lang="da-DK"/>
          </a:p>
        </p:txBody>
      </p:sp>
      <p:sp>
        <p:nvSpPr>
          <p:cNvPr id="6" name="Pladsholder til diasnummer 5"/>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700123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indhold 3"/>
          <p:cNvSpPr>
            <a:spLocks noGrp="1"/>
          </p:cNvSpPr>
          <p:nvPr>
            <p:ph sz="half" idx="2"/>
          </p:nvPr>
        </p:nvSpPr>
        <p:spPr>
          <a:xfrm>
            <a:off x="4648200" y="1600200"/>
            <a:ext cx="40386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dato 4"/>
          <p:cNvSpPr>
            <a:spLocks noGrp="1"/>
          </p:cNvSpPr>
          <p:nvPr>
            <p:ph type="dt" sz="half" idx="10"/>
          </p:nvPr>
        </p:nvSpPr>
        <p:spPr/>
        <p:txBody>
          <a:bodyPr/>
          <a:lstStyle/>
          <a:p>
            <a:endParaRPr lang="da-DK"/>
          </a:p>
        </p:txBody>
      </p:sp>
      <p:sp>
        <p:nvSpPr>
          <p:cNvPr id="6" name="Pladsholder til sidefod 5"/>
          <p:cNvSpPr>
            <a:spLocks noGrp="1"/>
          </p:cNvSpPr>
          <p:nvPr>
            <p:ph type="ftr" sz="quarter" idx="11"/>
          </p:nvPr>
        </p:nvSpPr>
        <p:spPr/>
        <p:txBody>
          <a:bodyPr/>
          <a:lstStyle/>
          <a:p>
            <a:r>
              <a:rPr lang="da-DK" smtClean="0"/>
              <a:t>Voksenansvar</a:t>
            </a:r>
            <a:endParaRPr lang="da-DK"/>
          </a:p>
        </p:txBody>
      </p:sp>
      <p:sp>
        <p:nvSpPr>
          <p:cNvPr id="7" name="Pladsholder til diasnummer 6"/>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304576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i master</a:t>
            </a:r>
          </a:p>
        </p:txBody>
      </p:sp>
      <p:sp>
        <p:nvSpPr>
          <p:cNvPr id="4" name="Pladsholder til indhold 3"/>
          <p:cNvSpPr>
            <a:spLocks noGrp="1"/>
          </p:cNvSpPr>
          <p:nvPr>
            <p:ph sz="half" idx="2"/>
          </p:nvPr>
        </p:nvSpPr>
        <p:spPr>
          <a:xfrm>
            <a:off x="457200" y="2174875"/>
            <a:ext cx="4040188"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5" name="Pladsholder til tekst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dirty="0" smtClean="0"/>
              <a:t>Klik for at redigere i master</a:t>
            </a:r>
          </a:p>
        </p:txBody>
      </p:sp>
      <p:sp>
        <p:nvSpPr>
          <p:cNvPr id="6" name="Pladsholder til indhold 5"/>
          <p:cNvSpPr>
            <a:spLocks noGrp="1"/>
          </p:cNvSpPr>
          <p:nvPr>
            <p:ph sz="quarter" idx="4"/>
          </p:nvPr>
        </p:nvSpPr>
        <p:spPr>
          <a:xfrm>
            <a:off x="4645025" y="2174875"/>
            <a:ext cx="4041775" cy="39512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7" name="Pladsholder til dato 6"/>
          <p:cNvSpPr>
            <a:spLocks noGrp="1"/>
          </p:cNvSpPr>
          <p:nvPr>
            <p:ph type="dt" sz="half" idx="10"/>
          </p:nvPr>
        </p:nvSpPr>
        <p:spPr/>
        <p:txBody>
          <a:bodyPr/>
          <a:lstStyle/>
          <a:p>
            <a:endParaRPr lang="da-DK"/>
          </a:p>
        </p:txBody>
      </p:sp>
      <p:sp>
        <p:nvSpPr>
          <p:cNvPr id="8" name="Pladsholder til sidefod 7"/>
          <p:cNvSpPr>
            <a:spLocks noGrp="1"/>
          </p:cNvSpPr>
          <p:nvPr>
            <p:ph type="ftr" sz="quarter" idx="11"/>
          </p:nvPr>
        </p:nvSpPr>
        <p:spPr/>
        <p:txBody>
          <a:bodyPr/>
          <a:lstStyle/>
          <a:p>
            <a:r>
              <a:rPr lang="da-DK" smtClean="0"/>
              <a:t>Voksenansvar</a:t>
            </a:r>
            <a:endParaRPr lang="da-DK"/>
          </a:p>
        </p:txBody>
      </p:sp>
      <p:sp>
        <p:nvSpPr>
          <p:cNvPr id="9" name="Pladsholder til diasnummer 8"/>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792785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ctr">
              <a:defRPr/>
            </a:lvl1pPr>
          </a:lstStyle>
          <a:p>
            <a:r>
              <a:rPr lang="da-DK" dirty="0" smtClean="0"/>
              <a:t>Klik for at redigere i master</a:t>
            </a:r>
            <a:endParaRPr lang="da-DK" dirty="0"/>
          </a:p>
        </p:txBody>
      </p:sp>
      <p:sp>
        <p:nvSpPr>
          <p:cNvPr id="3" name="Pladsholder til dato 2"/>
          <p:cNvSpPr>
            <a:spLocks noGrp="1"/>
          </p:cNvSpPr>
          <p:nvPr>
            <p:ph type="dt" sz="half" idx="10"/>
          </p:nvPr>
        </p:nvSpPr>
        <p:spPr/>
        <p:txBody>
          <a:bodyPr/>
          <a:lstStyle/>
          <a:p>
            <a:endParaRPr lang="da-DK"/>
          </a:p>
        </p:txBody>
      </p:sp>
      <p:sp>
        <p:nvSpPr>
          <p:cNvPr id="4" name="Pladsholder til sidefod 3"/>
          <p:cNvSpPr>
            <a:spLocks noGrp="1"/>
          </p:cNvSpPr>
          <p:nvPr>
            <p:ph type="ftr" sz="quarter" idx="11"/>
          </p:nvPr>
        </p:nvSpPr>
        <p:spPr/>
        <p:txBody>
          <a:bodyPr/>
          <a:lstStyle/>
          <a:p>
            <a:r>
              <a:rPr lang="da-DK" smtClean="0"/>
              <a:t>Voksenansvar</a:t>
            </a:r>
            <a:endParaRPr lang="da-DK"/>
          </a:p>
        </p:txBody>
      </p:sp>
      <p:sp>
        <p:nvSpPr>
          <p:cNvPr id="5" name="Pladsholder til diasnummer 4"/>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3171019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endParaRPr lang="da-DK"/>
          </a:p>
        </p:txBody>
      </p:sp>
      <p:sp>
        <p:nvSpPr>
          <p:cNvPr id="3" name="Pladsholder til sidefod 2"/>
          <p:cNvSpPr>
            <a:spLocks noGrp="1"/>
          </p:cNvSpPr>
          <p:nvPr>
            <p:ph type="ftr" sz="quarter" idx="11"/>
          </p:nvPr>
        </p:nvSpPr>
        <p:spPr/>
        <p:txBody>
          <a:bodyPr/>
          <a:lstStyle/>
          <a:p>
            <a:r>
              <a:rPr lang="da-DK" smtClean="0"/>
              <a:t>Voksenansvar</a:t>
            </a:r>
            <a:endParaRPr lang="da-DK"/>
          </a:p>
        </p:txBody>
      </p:sp>
      <p:sp>
        <p:nvSpPr>
          <p:cNvPr id="4" name="Pladsholder til diasnummer 3"/>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1805883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dirty="0" smtClean="0"/>
              <a:t>Klik for at redigere i master</a:t>
            </a:r>
            <a:endParaRPr lang="da-DK" dirty="0"/>
          </a:p>
        </p:txBody>
      </p:sp>
      <p:sp>
        <p:nvSpPr>
          <p:cNvPr id="3" name="Pladsholder til indhold 2"/>
          <p:cNvSpPr>
            <a:spLocks noGrp="1"/>
          </p:cNvSpPr>
          <p:nvPr>
            <p:ph idx="1"/>
          </p:nvPr>
        </p:nvSpPr>
        <p:spPr>
          <a:xfrm>
            <a:off x="3575050" y="273050"/>
            <a:ext cx="5111750"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endParaRPr lang="da-DK"/>
          </a:p>
        </p:txBody>
      </p:sp>
      <p:sp>
        <p:nvSpPr>
          <p:cNvPr id="6" name="Pladsholder til sidefod 5"/>
          <p:cNvSpPr>
            <a:spLocks noGrp="1"/>
          </p:cNvSpPr>
          <p:nvPr>
            <p:ph type="ftr" sz="quarter" idx="11"/>
          </p:nvPr>
        </p:nvSpPr>
        <p:spPr/>
        <p:txBody>
          <a:bodyPr/>
          <a:lstStyle/>
          <a:p>
            <a:r>
              <a:rPr lang="da-DK" smtClean="0"/>
              <a:t>Voksenansvar</a:t>
            </a:r>
            <a:endParaRPr lang="da-DK"/>
          </a:p>
        </p:txBody>
      </p:sp>
      <p:sp>
        <p:nvSpPr>
          <p:cNvPr id="7" name="Pladsholder til diasnummer 6"/>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1931140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normAutofit/>
          </a:bodyPr>
          <a:lstStyle>
            <a:lvl1pPr algn="l">
              <a:defRPr sz="1800" b="1"/>
            </a:lvl1pPr>
          </a:lstStyle>
          <a:p>
            <a:r>
              <a:rPr lang="da-DK" dirty="0" smtClean="0"/>
              <a:t>Klik for at redigere i master</a:t>
            </a:r>
            <a:endParaRPr lang="da-DK" dirty="0"/>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dirty="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endParaRPr lang="da-DK"/>
          </a:p>
        </p:txBody>
      </p:sp>
      <p:sp>
        <p:nvSpPr>
          <p:cNvPr id="6" name="Pladsholder til sidefod 5"/>
          <p:cNvSpPr>
            <a:spLocks noGrp="1"/>
          </p:cNvSpPr>
          <p:nvPr>
            <p:ph type="ftr" sz="quarter" idx="11"/>
          </p:nvPr>
        </p:nvSpPr>
        <p:spPr/>
        <p:txBody>
          <a:bodyPr/>
          <a:lstStyle/>
          <a:p>
            <a:r>
              <a:rPr lang="da-DK" smtClean="0"/>
              <a:t>Voksenansvar</a:t>
            </a:r>
            <a:endParaRPr lang="da-DK"/>
          </a:p>
        </p:txBody>
      </p:sp>
      <p:sp>
        <p:nvSpPr>
          <p:cNvPr id="7" name="Pladsholder til diasnummer 6"/>
          <p:cNvSpPr>
            <a:spLocks noGrp="1"/>
          </p:cNvSpPr>
          <p:nvPr>
            <p:ph type="sldNum" sz="quarter" idx="12"/>
          </p:nvPr>
        </p:nvSpPr>
        <p:spPr/>
        <p:txBody>
          <a:bodyPr/>
          <a:lstStyle/>
          <a:p>
            <a:fld id="{6AE8F78D-CDFD-4259-9C69-A3B14AC6DFB2}" type="slidenum">
              <a:rPr lang="da-DK" smtClean="0"/>
              <a:t>‹nr.›</a:t>
            </a:fld>
            <a:endParaRPr lang="da-DK"/>
          </a:p>
        </p:txBody>
      </p:sp>
    </p:spTree>
    <p:extLst>
      <p:ext uri="{BB962C8B-B14F-4D97-AF65-F5344CB8AC3E}">
        <p14:creationId xmlns:p14="http://schemas.microsoft.com/office/powerpoint/2010/main" val="3907348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smtClean="0"/>
              <a:t>Voksenansvar</a:t>
            </a: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8F78D-CDFD-4259-9C69-A3B14AC6DFB2}" type="slidenum">
              <a:rPr lang="da-DK" smtClean="0"/>
              <a:t>‹nr.›</a:t>
            </a:fld>
            <a:endParaRPr lang="da-DK"/>
          </a:p>
        </p:txBody>
      </p:sp>
    </p:spTree>
    <p:extLst>
      <p:ext uri="{BB962C8B-B14F-4D97-AF65-F5344CB8AC3E}">
        <p14:creationId xmlns:p14="http://schemas.microsoft.com/office/powerpoint/2010/main" val="2861038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ctrTitle"/>
          </p:nvPr>
        </p:nvSpPr>
        <p:spPr>
          <a:xfrm>
            <a:off x="514350" y="2243138"/>
            <a:ext cx="7772400" cy="1214437"/>
          </a:xfrm>
        </p:spPr>
        <p:txBody>
          <a:bodyPr>
            <a:normAutofit fontScale="90000"/>
          </a:bodyPr>
          <a:lstStyle/>
          <a:p>
            <a:pPr eaLnBrk="1" hangingPunct="1">
              <a:defRPr/>
            </a:pPr>
            <a:r>
              <a:rPr lang="da-DK" sz="2000" b="0" dirty="0" smtClean="0">
                <a:cs typeface="+mj-cs"/>
              </a:rPr>
              <a:t>Voksenansvar for anbragte børn og unge</a:t>
            </a:r>
            <a:r>
              <a:rPr lang="da-DK" b="0" dirty="0" smtClean="0">
                <a:cs typeface="+mj-cs"/>
              </a:rPr>
              <a:t/>
            </a:r>
            <a:br>
              <a:rPr lang="da-DK" b="0" dirty="0" smtClean="0">
                <a:cs typeface="+mj-cs"/>
              </a:rPr>
            </a:br>
            <a:r>
              <a:rPr lang="da-DK" b="0" dirty="0" smtClean="0">
                <a:cs typeface="+mj-cs"/>
              </a:rPr>
              <a:t/>
            </a:r>
            <a:br>
              <a:rPr lang="da-DK" b="0" dirty="0" smtClean="0">
                <a:cs typeface="+mj-cs"/>
              </a:rPr>
            </a:br>
            <a:r>
              <a:rPr lang="da-DK" sz="2800" dirty="0" smtClean="0">
                <a:cs typeface="+mj-cs"/>
              </a:rPr>
              <a:t>Voksenansvar</a:t>
            </a:r>
          </a:p>
        </p:txBody>
      </p:sp>
      <p:sp>
        <p:nvSpPr>
          <p:cNvPr id="7" name="Rectangle 3"/>
          <p:cNvSpPr>
            <a:spLocks noGrp="1" noChangeArrowheads="1"/>
          </p:cNvSpPr>
          <p:nvPr>
            <p:ph type="subTitle" idx="1"/>
          </p:nvPr>
        </p:nvSpPr>
        <p:spPr>
          <a:xfrm>
            <a:off x="539552" y="3573016"/>
            <a:ext cx="7772400" cy="1752600"/>
          </a:xfrm>
        </p:spPr>
        <p:txBody>
          <a:bodyPr>
            <a:normAutofit lnSpcReduction="10000"/>
          </a:bodyPr>
          <a:lstStyle/>
          <a:p>
            <a:r>
              <a:rPr lang="da-DK" dirty="0" smtClean="0">
                <a:solidFill>
                  <a:schemeClr val="bg1"/>
                </a:solidFill>
                <a:cs typeface="+mn-cs"/>
              </a:rPr>
              <a:t> </a:t>
            </a:r>
            <a:endParaRPr lang="da-DK" dirty="0" smtClean="0">
              <a:solidFill>
                <a:schemeClr val="bg1"/>
              </a:solidFill>
              <a:cs typeface="+mn-cs"/>
            </a:endParaRPr>
          </a:p>
          <a:p>
            <a:r>
              <a:rPr lang="da-DK" dirty="0" smtClean="0"/>
              <a:t>Alle </a:t>
            </a:r>
            <a:r>
              <a:rPr lang="da-DK" dirty="0"/>
              <a:t>anbringelsessteder</a:t>
            </a:r>
          </a:p>
          <a:p>
            <a:pPr marL="342900" indent="-342900">
              <a:buFont typeface="Arial" panose="020B0604020202020204" pitchFamily="34" charset="0"/>
              <a:buChar char="•"/>
            </a:pPr>
            <a:r>
              <a:rPr lang="da-DK" dirty="0"/>
              <a:t>Plejefamilier</a:t>
            </a:r>
          </a:p>
          <a:p>
            <a:pPr marL="342900" indent="-342900">
              <a:buFont typeface="Arial" panose="020B0604020202020204" pitchFamily="34" charset="0"/>
              <a:buChar char="•"/>
            </a:pPr>
            <a:r>
              <a:rPr lang="da-DK" dirty="0"/>
              <a:t>Private opholdssteder</a:t>
            </a:r>
          </a:p>
          <a:p>
            <a:pPr marL="342900" indent="-342900">
              <a:buFont typeface="Arial" panose="020B0604020202020204" pitchFamily="34" charset="0"/>
              <a:buChar char="•"/>
            </a:pPr>
            <a:r>
              <a:rPr lang="da-DK" dirty="0"/>
              <a:t>Døgninstitutioner</a:t>
            </a:r>
          </a:p>
          <a:p>
            <a:pPr eaLnBrk="1" hangingPunct="1">
              <a:defRPr/>
            </a:pPr>
            <a:endParaRPr lang="da-DK" dirty="0" smtClean="0">
              <a:cs typeface="+mn-cs"/>
            </a:endParaRPr>
          </a:p>
        </p:txBody>
      </p:sp>
    </p:spTree>
    <p:extLst>
      <p:ext uri="{BB962C8B-B14F-4D97-AF65-F5344CB8AC3E}">
        <p14:creationId xmlns:p14="http://schemas.microsoft.com/office/powerpoint/2010/main" val="1651871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000" y="432000"/>
            <a:ext cx="5868000" cy="972000"/>
          </a:xfrm>
        </p:spPr>
        <p:txBody>
          <a:bodyPr>
            <a:normAutofit/>
          </a:bodyPr>
          <a:lstStyle/>
          <a:p>
            <a:r>
              <a:rPr lang="da-DK" dirty="0" smtClean="0"/>
              <a:t>Eksempler </a:t>
            </a:r>
            <a:r>
              <a:rPr lang="da-DK" dirty="0" smtClean="0"/>
              <a:t>på omsorgshandlinger</a:t>
            </a:r>
            <a:endParaRPr lang="da-DK" dirty="0"/>
          </a:p>
        </p:txBody>
      </p:sp>
      <p:sp>
        <p:nvSpPr>
          <p:cNvPr id="3" name="Pladsholder til indhold 2"/>
          <p:cNvSpPr>
            <a:spLocks noGrp="1"/>
          </p:cNvSpPr>
          <p:nvPr>
            <p:ph idx="1"/>
          </p:nvPr>
        </p:nvSpPr>
        <p:spPr>
          <a:xfrm>
            <a:off x="457200" y="1433513"/>
            <a:ext cx="8229600" cy="4692650"/>
          </a:xfrm>
        </p:spPr>
        <p:txBody>
          <a:bodyPr>
            <a:normAutofit lnSpcReduction="10000"/>
          </a:bodyPr>
          <a:lstStyle/>
          <a:p>
            <a:pPr marL="0" indent="0">
              <a:buNone/>
            </a:pPr>
            <a:r>
              <a:rPr lang="da-DK" b="1" dirty="0"/>
              <a:t>Opdragelsesøjemed i dagligdagssituationer:</a:t>
            </a:r>
          </a:p>
          <a:p>
            <a:pPr lvl="0"/>
            <a:r>
              <a:rPr lang="da-DK" dirty="0"/>
              <a:t>H</a:t>
            </a:r>
            <a:r>
              <a:rPr lang="da-DK" dirty="0" smtClean="0"/>
              <a:t>jælpe </a:t>
            </a:r>
            <a:r>
              <a:rPr lang="da-DK" dirty="0"/>
              <a:t>barnet eller den unge til at sidde pænt ved bordet</a:t>
            </a:r>
          </a:p>
          <a:p>
            <a:pPr lvl="0"/>
            <a:r>
              <a:rPr lang="da-DK" dirty="0"/>
              <a:t>F</a:t>
            </a:r>
            <a:r>
              <a:rPr lang="da-DK" dirty="0" smtClean="0"/>
              <a:t>å </a:t>
            </a:r>
            <a:r>
              <a:rPr lang="da-DK" dirty="0"/>
              <a:t>et mindre barn ind eller ud af en bus eller en bil</a:t>
            </a:r>
          </a:p>
          <a:p>
            <a:pPr lvl="0"/>
            <a:r>
              <a:rPr lang="da-DK" dirty="0"/>
              <a:t>I</a:t>
            </a:r>
            <a:r>
              <a:rPr lang="da-DK" dirty="0" smtClean="0"/>
              <a:t> </a:t>
            </a:r>
            <a:r>
              <a:rPr lang="da-DK" dirty="0"/>
              <a:t>et begrænset tidsrum sende barnet eller den unge ind på sit </a:t>
            </a:r>
            <a:r>
              <a:rPr lang="da-DK" dirty="0" smtClean="0"/>
              <a:t>værelse</a:t>
            </a:r>
            <a:endParaRPr lang="da-DK" b="1" dirty="0" smtClean="0"/>
          </a:p>
          <a:p>
            <a:pPr marL="0" indent="0">
              <a:buNone/>
            </a:pPr>
            <a:r>
              <a:rPr lang="da-DK" b="1" dirty="0" smtClean="0"/>
              <a:t>Sikring af basale behov:</a:t>
            </a:r>
            <a:endParaRPr lang="da-DK" b="1" dirty="0"/>
          </a:p>
          <a:p>
            <a:pPr lvl="0"/>
            <a:r>
              <a:rPr lang="da-DK" dirty="0" smtClean="0"/>
              <a:t>Fysisk guide i </a:t>
            </a:r>
            <a:r>
              <a:rPr lang="da-DK" dirty="0"/>
              <a:t>forbindelse med tandbørstning</a:t>
            </a:r>
          </a:p>
          <a:p>
            <a:pPr lvl="0"/>
            <a:r>
              <a:rPr lang="da-DK" dirty="0" smtClean="0"/>
              <a:t>Kortvarigt fastholde, mens barnet får </a:t>
            </a:r>
            <a:r>
              <a:rPr lang="da-DK" dirty="0"/>
              <a:t>tilstrækkeligt </a:t>
            </a:r>
            <a:r>
              <a:rPr lang="da-DK" dirty="0" smtClean="0"/>
              <a:t>med tøj </a:t>
            </a:r>
            <a:r>
              <a:rPr lang="da-DK" dirty="0"/>
              <a:t>på</a:t>
            </a:r>
          </a:p>
          <a:p>
            <a:pPr lvl="0"/>
            <a:r>
              <a:rPr lang="da-DK" dirty="0" smtClean="0"/>
              <a:t>Sikre, at barnet bliver spændt </a:t>
            </a:r>
            <a:r>
              <a:rPr lang="da-DK" dirty="0"/>
              <a:t>fast i sikkerhedssele under en køretur</a:t>
            </a:r>
          </a:p>
          <a:p>
            <a:pPr marL="0" indent="0">
              <a:buNone/>
            </a:pPr>
            <a:r>
              <a:rPr lang="da-DK" b="1" dirty="0" smtClean="0"/>
              <a:t>Beskytte </a:t>
            </a:r>
            <a:r>
              <a:rPr lang="da-DK" b="1" dirty="0"/>
              <a:t>barnet eller den unge mod konkrete </a:t>
            </a:r>
            <a:r>
              <a:rPr lang="da-DK" b="1" dirty="0" smtClean="0"/>
              <a:t>risikofaktorer:</a:t>
            </a:r>
            <a:endParaRPr lang="da-DK" b="1" dirty="0"/>
          </a:p>
          <a:p>
            <a:r>
              <a:rPr lang="da-DK" dirty="0" smtClean="0"/>
              <a:t>Kortvarigt stille </a:t>
            </a:r>
            <a:r>
              <a:rPr lang="da-DK" dirty="0"/>
              <a:t>sig i vejen foran hoveddøren for en ung, der er på vej ud f.eks. for at prostituere sig </a:t>
            </a:r>
            <a:endParaRPr lang="da-DK" dirty="0" smtClean="0"/>
          </a:p>
          <a:p>
            <a:pPr marL="0" indent="0">
              <a:buNone/>
            </a:pPr>
            <a:r>
              <a:rPr lang="da-DK" b="1" dirty="0"/>
              <a:t>Faretilfælde:</a:t>
            </a:r>
          </a:p>
          <a:p>
            <a:pPr lvl="0"/>
            <a:r>
              <a:rPr lang="da-DK" dirty="0"/>
              <a:t>H</a:t>
            </a:r>
            <a:r>
              <a:rPr lang="da-DK" dirty="0" smtClean="0"/>
              <a:t>olde </a:t>
            </a:r>
            <a:r>
              <a:rPr lang="da-DK" dirty="0"/>
              <a:t>barnet tilbage fra at løbe ud på </a:t>
            </a:r>
            <a:r>
              <a:rPr lang="da-DK" dirty="0" smtClean="0"/>
              <a:t>vejen</a:t>
            </a:r>
            <a:endParaRPr lang="da-DK" dirty="0"/>
          </a:p>
          <a:p>
            <a:pPr lvl="0"/>
            <a:r>
              <a:rPr lang="da-DK" dirty="0"/>
              <a:t>F</a:t>
            </a:r>
            <a:r>
              <a:rPr lang="da-DK" dirty="0" smtClean="0"/>
              <a:t>orhindre </a:t>
            </a:r>
            <a:r>
              <a:rPr lang="da-DK" dirty="0"/>
              <a:t>barnet i at lege med en kniv</a:t>
            </a:r>
          </a:p>
          <a:p>
            <a:pPr lvl="0"/>
            <a:r>
              <a:rPr lang="da-DK" dirty="0"/>
              <a:t>Forhindre skade, hvis barnet kravler op på en høj stol</a:t>
            </a:r>
          </a:p>
          <a:p>
            <a:pPr marL="0" indent="0">
              <a:buNone/>
            </a:pPr>
            <a:endParaRPr lang="da-DK" dirty="0"/>
          </a:p>
          <a:p>
            <a:endParaRPr lang="da-DK" dirty="0"/>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10</a:t>
            </a:fld>
            <a:endParaRPr lang="da-DK"/>
          </a:p>
        </p:txBody>
      </p:sp>
    </p:spTree>
    <p:extLst>
      <p:ext uri="{BB962C8B-B14F-4D97-AF65-F5344CB8AC3E}">
        <p14:creationId xmlns:p14="http://schemas.microsoft.com/office/powerpoint/2010/main" val="2008067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kern="0" dirty="0" smtClean="0"/>
              <a:t>Legalitetsprincippet</a:t>
            </a:r>
            <a:endParaRPr lang="da-DK" dirty="0"/>
          </a:p>
        </p:txBody>
      </p:sp>
      <p:sp>
        <p:nvSpPr>
          <p:cNvPr id="3" name="Pladsholder til indhold 2"/>
          <p:cNvSpPr>
            <a:spLocks noGrp="1"/>
          </p:cNvSpPr>
          <p:nvPr>
            <p:ph idx="1"/>
          </p:nvPr>
        </p:nvSpPr>
        <p:spPr/>
        <p:txBody>
          <a:bodyPr>
            <a:normAutofit/>
          </a:bodyPr>
          <a:lstStyle/>
          <a:p>
            <a:pPr marL="0" indent="0" algn="ctr">
              <a:buNone/>
            </a:pPr>
            <a:endParaRPr lang="da-DK" sz="4000" dirty="0" smtClean="0"/>
          </a:p>
          <a:p>
            <a:pPr marL="0" indent="0" algn="ctr">
              <a:buNone/>
            </a:pPr>
            <a:r>
              <a:rPr lang="da-DK" sz="4000" dirty="0" smtClean="0"/>
              <a:t>Indgreb </a:t>
            </a:r>
            <a:r>
              <a:rPr lang="da-DK" sz="4000" dirty="0"/>
              <a:t>i frihedsrettigheder kræver normalt en klar og sikker </a:t>
            </a:r>
            <a:r>
              <a:rPr lang="da-DK" sz="4000" dirty="0" smtClean="0"/>
              <a:t>hjemmel.</a:t>
            </a:r>
            <a:endParaRPr lang="da-DK" sz="4000" dirty="0"/>
          </a:p>
        </p:txBody>
      </p:sp>
      <p:sp>
        <p:nvSpPr>
          <p:cNvPr id="4" name="Pladsholder til sidefod 3"/>
          <p:cNvSpPr>
            <a:spLocks noGrp="1"/>
          </p:cNvSpPr>
          <p:nvPr>
            <p:ph type="ftr" sz="quarter" idx="11"/>
          </p:nvPr>
        </p:nvSpPr>
        <p:spPr>
          <a:xfrm>
            <a:off x="179512" y="6356350"/>
            <a:ext cx="5840288" cy="365125"/>
          </a:xfrm>
        </p:spPr>
        <p:txBody>
          <a:bodyPr/>
          <a:lstStyle/>
          <a:p>
            <a:pPr algn="l"/>
            <a:r>
              <a:rPr lang="da-DK" dirty="0" smtClean="0"/>
              <a:t>Voksenansvar</a:t>
            </a:r>
            <a:endParaRPr lang="da-DK" dirty="0"/>
          </a:p>
        </p:txBody>
      </p:sp>
      <p:sp>
        <p:nvSpPr>
          <p:cNvPr id="5" name="Pladsholder til diasnummer 4"/>
          <p:cNvSpPr>
            <a:spLocks noGrp="1"/>
          </p:cNvSpPr>
          <p:nvPr>
            <p:ph type="sldNum" sz="quarter" idx="12"/>
          </p:nvPr>
        </p:nvSpPr>
        <p:spPr/>
        <p:txBody>
          <a:bodyPr/>
          <a:lstStyle/>
          <a:p>
            <a:fld id="{6AE8F78D-CDFD-4259-9C69-A3B14AC6DFB2}" type="slidenum">
              <a:rPr lang="da-DK" smtClean="0"/>
              <a:t>11</a:t>
            </a:fld>
            <a:endParaRPr lang="da-DK"/>
          </a:p>
        </p:txBody>
      </p:sp>
    </p:spTree>
    <p:extLst>
      <p:ext uri="{BB962C8B-B14F-4D97-AF65-F5344CB8AC3E}">
        <p14:creationId xmlns:p14="http://schemas.microsoft.com/office/powerpoint/2010/main" val="18020380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lede 11"/>
          <p:cNvPicPr/>
          <p:nvPr/>
        </p:nvPicPr>
        <p:blipFill>
          <a:blip r:embed="rId3" cstate="print">
            <a:extLst>
              <a:ext uri="{28A0092B-C50C-407E-A947-70E740481C1C}">
                <a14:useLocalDpi xmlns:a14="http://schemas.microsoft.com/office/drawing/2010/main" val="0"/>
              </a:ext>
            </a:extLst>
          </a:blip>
          <a:stretch>
            <a:fillRect/>
          </a:stretch>
        </p:blipFill>
        <p:spPr>
          <a:xfrm>
            <a:off x="2339752" y="2515766"/>
            <a:ext cx="3816424" cy="3320856"/>
          </a:xfrm>
          <a:prstGeom prst="rect">
            <a:avLst/>
          </a:prstGeom>
        </p:spPr>
      </p:pic>
      <p:sp>
        <p:nvSpPr>
          <p:cNvPr id="3" name="Titel 1"/>
          <p:cNvSpPr>
            <a:spLocks noGrp="1"/>
          </p:cNvSpPr>
          <p:nvPr>
            <p:ph type="title"/>
          </p:nvPr>
        </p:nvSpPr>
        <p:spPr>
          <a:xfrm>
            <a:off x="360000" y="432000"/>
            <a:ext cx="5868670" cy="972000"/>
          </a:xfrm>
        </p:spPr>
        <p:txBody>
          <a:bodyPr>
            <a:normAutofit/>
          </a:bodyPr>
          <a:lstStyle/>
          <a:p>
            <a:r>
              <a:rPr lang="da-DK" dirty="0" smtClean="0"/>
              <a:t>Afvejning </a:t>
            </a:r>
            <a:r>
              <a:rPr lang="da-DK" dirty="0" smtClean="0"/>
              <a:t>af hensyn</a:t>
            </a:r>
            <a:endParaRPr lang="da-DK" dirty="0"/>
          </a:p>
        </p:txBody>
      </p:sp>
      <p:sp>
        <p:nvSpPr>
          <p:cNvPr id="4" name="Pladsholder til indhold 2"/>
          <p:cNvSpPr>
            <a:spLocks noGrp="1"/>
          </p:cNvSpPr>
          <p:nvPr>
            <p:ph idx="1"/>
          </p:nvPr>
        </p:nvSpPr>
        <p:spPr>
          <a:xfrm>
            <a:off x="703971" y="4888549"/>
            <a:ext cx="3272589" cy="1049154"/>
          </a:xfrm>
          <a:noFill/>
          <a:ln>
            <a:noFill/>
          </a:ln>
        </p:spPr>
        <p:txBody>
          <a:bodyPr/>
          <a:lstStyle/>
          <a:p>
            <a:r>
              <a:rPr lang="da-DK" dirty="0" smtClean="0"/>
              <a:t>Barnet eller den unges </a:t>
            </a:r>
            <a:r>
              <a:rPr lang="da-DK" dirty="0"/>
              <a:t>grundlæggende rettigheder </a:t>
            </a:r>
            <a:endParaRPr lang="da-DK" dirty="0" smtClean="0"/>
          </a:p>
          <a:p>
            <a:pPr marL="0" indent="0">
              <a:buNone/>
            </a:pPr>
            <a:endParaRPr lang="da-DK" dirty="0" smtClean="0"/>
          </a:p>
        </p:txBody>
      </p:sp>
      <p:sp>
        <p:nvSpPr>
          <p:cNvPr id="5" name="Tekstboks 4"/>
          <p:cNvSpPr txBox="1"/>
          <p:nvPr/>
        </p:nvSpPr>
        <p:spPr>
          <a:xfrm>
            <a:off x="5101388" y="4888549"/>
            <a:ext cx="3859731" cy="1477328"/>
          </a:xfrm>
          <a:prstGeom prst="rect">
            <a:avLst/>
          </a:prstGeom>
          <a:noFill/>
        </p:spPr>
        <p:txBody>
          <a:bodyPr wrap="square" rtlCol="0">
            <a:spAutoFit/>
          </a:bodyPr>
          <a:lstStyle/>
          <a:p>
            <a:pPr marL="285750" indent="-285750">
              <a:buFont typeface="Arial" panose="020B0604020202020204" pitchFamily="34" charset="0"/>
              <a:buChar char="•"/>
            </a:pPr>
            <a:r>
              <a:rPr lang="da-DK" dirty="0">
                <a:latin typeface="Arial" panose="020B0604020202020204" pitchFamily="34" charset="0"/>
                <a:cs typeface="Arial" panose="020B0604020202020204" pitchFamily="34" charset="0"/>
              </a:rPr>
              <a:t>Omsorgen for barnet eller den </a:t>
            </a:r>
            <a:r>
              <a:rPr lang="da-DK" dirty="0" smtClean="0">
                <a:latin typeface="Arial" panose="020B0604020202020204" pitchFamily="34" charset="0"/>
                <a:cs typeface="Arial" panose="020B0604020202020204" pitchFamily="34" charset="0"/>
              </a:rPr>
              <a:t>unge</a:t>
            </a:r>
          </a:p>
          <a:p>
            <a:pPr marL="742950" lvl="1" indent="-285750">
              <a:buFont typeface="Arial" panose="020B0604020202020204" pitchFamily="34" charset="0"/>
              <a:buChar char="−"/>
            </a:pPr>
            <a:r>
              <a:rPr lang="da-DK" dirty="0" smtClean="0">
                <a:latin typeface="Arial" panose="020B0604020202020204" pitchFamily="34" charset="0"/>
                <a:cs typeface="Arial" panose="020B0604020202020204" pitchFamily="34" charset="0"/>
              </a:rPr>
              <a:t>Beskyttelse</a:t>
            </a:r>
          </a:p>
          <a:p>
            <a:pPr marL="742950" lvl="1" indent="-285750">
              <a:buFont typeface="Arial" panose="020B0604020202020204" pitchFamily="34" charset="0"/>
              <a:buChar char="−"/>
            </a:pPr>
            <a:r>
              <a:rPr lang="da-DK" dirty="0" smtClean="0">
                <a:latin typeface="Arial" panose="020B0604020202020204" pitchFamily="34" charset="0"/>
                <a:cs typeface="Arial" panose="020B0604020202020204" pitchFamily="34" charset="0"/>
              </a:rPr>
              <a:t>Opdragelse</a:t>
            </a:r>
          </a:p>
          <a:p>
            <a:pPr marL="742950" lvl="1" indent="-285750">
              <a:buFont typeface="Arial" panose="020B0604020202020204" pitchFamily="34" charset="0"/>
              <a:buChar char="−"/>
            </a:pPr>
            <a:r>
              <a:rPr lang="da-DK" dirty="0" smtClean="0">
                <a:latin typeface="Arial" panose="020B0604020202020204" pitchFamily="34" charset="0"/>
                <a:cs typeface="Arial" panose="020B0604020202020204" pitchFamily="34" charset="0"/>
              </a:rPr>
              <a:t>Opfyldelse af basale behov</a:t>
            </a:r>
          </a:p>
        </p:txBody>
      </p:sp>
      <p:sp>
        <p:nvSpPr>
          <p:cNvPr id="6" name="Tekstboks 5"/>
          <p:cNvSpPr txBox="1"/>
          <p:nvPr/>
        </p:nvSpPr>
        <p:spPr>
          <a:xfrm>
            <a:off x="2074244" y="1961768"/>
            <a:ext cx="5053263" cy="369332"/>
          </a:xfrm>
          <a:prstGeom prst="rect">
            <a:avLst/>
          </a:prstGeom>
          <a:noFill/>
        </p:spPr>
        <p:txBody>
          <a:bodyPr wrap="square" rtlCol="0">
            <a:spAutoFit/>
          </a:bodyPr>
          <a:lstStyle/>
          <a:p>
            <a:pPr marL="285750" indent="-285750">
              <a:buFont typeface="Arial" panose="020B0604020202020204" pitchFamily="34" charset="0"/>
              <a:buChar char="•"/>
            </a:pPr>
            <a:r>
              <a:rPr lang="da-DK" dirty="0" smtClean="0">
                <a:latin typeface="Arial" panose="020B0604020202020204" pitchFamily="34" charset="0"/>
                <a:cs typeface="Arial" panose="020B0604020202020204" pitchFamily="34" charset="0"/>
              </a:rPr>
              <a:t>Barnets modenhed, funktionsniveau og alder</a:t>
            </a:r>
            <a:endParaRPr lang="da-DK" dirty="0">
              <a:latin typeface="Arial" panose="020B0604020202020204" pitchFamily="34" charset="0"/>
              <a:cs typeface="Arial" panose="020B0604020202020204" pitchFamily="34" charset="0"/>
            </a:endParaRPr>
          </a:p>
        </p:txBody>
      </p:sp>
      <p:sp>
        <p:nvSpPr>
          <p:cNvPr id="7" name="Tekstboks 6"/>
          <p:cNvSpPr txBox="1"/>
          <p:nvPr/>
        </p:nvSpPr>
        <p:spPr>
          <a:xfrm>
            <a:off x="1838423" y="2331100"/>
            <a:ext cx="5881036" cy="369332"/>
          </a:xfrm>
          <a:prstGeom prst="rect">
            <a:avLst/>
          </a:prstGeom>
          <a:noFill/>
        </p:spPr>
        <p:txBody>
          <a:bodyPr wrap="square" rtlCol="0">
            <a:spAutoFit/>
          </a:bodyPr>
          <a:lstStyle/>
          <a:p>
            <a:pPr marL="285750" indent="-285750">
              <a:buFont typeface="Arial" panose="020B0604020202020204" pitchFamily="34" charset="0"/>
              <a:buChar char="•"/>
            </a:pPr>
            <a:r>
              <a:rPr lang="da-DK" dirty="0" smtClean="0">
                <a:latin typeface="Arial" panose="020B0604020202020204" pitchFamily="34" charset="0"/>
                <a:cs typeface="Arial" panose="020B0604020202020204" pitchFamily="34" charset="0"/>
              </a:rPr>
              <a:t>Indgrebets omfang og intensivitet i forhold til formålet </a:t>
            </a:r>
            <a:endParaRPr lang="da-DK" dirty="0">
              <a:latin typeface="Arial" panose="020B0604020202020204" pitchFamily="34" charset="0"/>
              <a:cs typeface="Arial" panose="020B0604020202020204" pitchFamily="34" charset="0"/>
            </a:endParaRPr>
          </a:p>
        </p:txBody>
      </p:sp>
      <p:sp>
        <p:nvSpPr>
          <p:cNvPr id="8" name="Tekstboks 7"/>
          <p:cNvSpPr txBox="1"/>
          <p:nvPr/>
        </p:nvSpPr>
        <p:spPr>
          <a:xfrm>
            <a:off x="231005" y="1475147"/>
            <a:ext cx="5053263" cy="369332"/>
          </a:xfrm>
          <a:prstGeom prst="rect">
            <a:avLst/>
          </a:prstGeom>
          <a:noFill/>
        </p:spPr>
        <p:txBody>
          <a:bodyPr wrap="square" rtlCol="0">
            <a:spAutoFit/>
          </a:bodyPr>
          <a:lstStyle/>
          <a:p>
            <a:r>
              <a:rPr lang="da-DK" dirty="0" smtClean="0">
                <a:latin typeface="Arial" panose="020B0604020202020204" pitchFamily="34" charset="0"/>
                <a:cs typeface="Arial" panose="020B0604020202020204" pitchFamily="34" charset="0"/>
              </a:rPr>
              <a:t>  Konkret afvejning ved varetagelse af hensyn:</a:t>
            </a:r>
            <a:endParaRPr lang="da-DK" dirty="0">
              <a:latin typeface="Arial" panose="020B0604020202020204" pitchFamily="34" charset="0"/>
              <a:cs typeface="Arial" panose="020B0604020202020204" pitchFamily="34" charset="0"/>
            </a:endParaRPr>
          </a:p>
        </p:txBody>
      </p:sp>
      <p:sp>
        <p:nvSpPr>
          <p:cNvPr id="9" name="Pladsholder til sidefod 8"/>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11" name="Pladsholder til diasnummer 10"/>
          <p:cNvSpPr>
            <a:spLocks noGrp="1"/>
          </p:cNvSpPr>
          <p:nvPr>
            <p:ph type="sldNum" sz="quarter" idx="12"/>
          </p:nvPr>
        </p:nvSpPr>
        <p:spPr/>
        <p:txBody>
          <a:bodyPr/>
          <a:lstStyle/>
          <a:p>
            <a:fld id="{6AE8F78D-CDFD-4259-9C69-A3B14AC6DFB2}" type="slidenum">
              <a:rPr lang="da-DK" smtClean="0"/>
              <a:t>12</a:t>
            </a:fld>
            <a:endParaRPr lang="da-DK"/>
          </a:p>
        </p:txBody>
      </p:sp>
    </p:spTree>
    <p:extLst>
      <p:ext uri="{BB962C8B-B14F-4D97-AF65-F5344CB8AC3E}">
        <p14:creationId xmlns:p14="http://schemas.microsoft.com/office/powerpoint/2010/main" val="1000890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000" y="432000"/>
            <a:ext cx="5662613" cy="972000"/>
          </a:xfrm>
        </p:spPr>
        <p:txBody>
          <a:bodyPr>
            <a:normAutofit/>
          </a:bodyPr>
          <a:lstStyle/>
          <a:p>
            <a:r>
              <a:rPr lang="da-DK" dirty="0" smtClean="0"/>
              <a:t>Elektroniske </a:t>
            </a:r>
            <a:r>
              <a:rPr lang="da-DK" dirty="0" smtClean="0"/>
              <a:t>kommunikationsmidler</a:t>
            </a:r>
            <a:endParaRPr lang="da-DK" dirty="0"/>
          </a:p>
        </p:txBody>
      </p:sp>
      <p:sp>
        <p:nvSpPr>
          <p:cNvPr id="3" name="Pladsholder til indhold 2"/>
          <p:cNvSpPr>
            <a:spLocks noGrp="1"/>
          </p:cNvSpPr>
          <p:nvPr>
            <p:ph idx="1"/>
          </p:nvPr>
        </p:nvSpPr>
        <p:spPr>
          <a:xfrm>
            <a:off x="450000" y="1433513"/>
            <a:ext cx="8229600" cy="4872694"/>
          </a:xfrm>
        </p:spPr>
        <p:txBody>
          <a:bodyPr/>
          <a:lstStyle/>
          <a:p>
            <a:r>
              <a:rPr lang="da-DK" dirty="0"/>
              <a:t>Børn og unge har ret til at ytre sig og modtage information, herunder gennem elektroniske </a:t>
            </a:r>
            <a:r>
              <a:rPr lang="da-DK" dirty="0" smtClean="0"/>
              <a:t>medier</a:t>
            </a:r>
          </a:p>
          <a:p>
            <a:endParaRPr lang="da-DK" sz="1400" dirty="0"/>
          </a:p>
          <a:p>
            <a:r>
              <a:rPr lang="da-DK" dirty="0" smtClean="0"/>
              <a:t>Plejefamilier, døgninstitutioner og opholdssteder kan opstille regler for brug af elektroniske kommunikationsmidler (fx i en husorden på opholdssteder og døgninstitutioner)</a:t>
            </a:r>
          </a:p>
          <a:p>
            <a:endParaRPr lang="da-DK" sz="1400" dirty="0"/>
          </a:p>
          <a:p>
            <a:r>
              <a:rPr lang="da-DK" dirty="0"/>
              <a:t>Plejefamilier, døgninstitutioner og opholdssteder</a:t>
            </a:r>
            <a:r>
              <a:rPr lang="da-DK" dirty="0" smtClean="0"/>
              <a:t> </a:t>
            </a:r>
            <a:r>
              <a:rPr lang="da-DK" dirty="0"/>
              <a:t>kan </a:t>
            </a:r>
            <a:r>
              <a:rPr lang="da-DK" dirty="0" smtClean="0"/>
              <a:t>ikke </a:t>
            </a:r>
            <a:r>
              <a:rPr lang="da-DK" dirty="0"/>
              <a:t>fastsætte regler, der helt afskærer de anbragte børn og unges adgang </a:t>
            </a:r>
            <a:r>
              <a:rPr lang="da-DK" dirty="0" smtClean="0"/>
              <a:t>til </a:t>
            </a:r>
            <a:r>
              <a:rPr lang="da-DK" dirty="0"/>
              <a:t>elektronisk </a:t>
            </a:r>
            <a:r>
              <a:rPr lang="da-DK" dirty="0" smtClean="0"/>
              <a:t>kommunikation</a:t>
            </a:r>
            <a:endParaRPr lang="da-DK" dirty="0"/>
          </a:p>
          <a:p>
            <a:endParaRPr lang="da-DK" sz="1400" dirty="0" smtClean="0"/>
          </a:p>
          <a:p>
            <a:r>
              <a:rPr lang="da-DK" dirty="0"/>
              <a:t>Børn og unge har samtidig ret til beskyttelse mod kommunikation, der skader barnets eller den unges </a:t>
            </a:r>
            <a:r>
              <a:rPr lang="da-DK" dirty="0" smtClean="0"/>
              <a:t>velfærd</a:t>
            </a:r>
          </a:p>
          <a:p>
            <a:endParaRPr lang="da-DK" sz="1400" dirty="0"/>
          </a:p>
          <a:p>
            <a:r>
              <a:rPr lang="da-DK" dirty="0" smtClean="0"/>
              <a:t>Beskyttelsen skal ske ad pædagogisk vej, medmindre helt særlige forhold gør, at der kan træffes en afgørelse efter voksenansvarslovens § 15</a:t>
            </a:r>
            <a:endParaRPr lang="da-DK" dirty="0"/>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13</a:t>
            </a:fld>
            <a:endParaRPr lang="da-DK"/>
          </a:p>
        </p:txBody>
      </p:sp>
    </p:spTree>
    <p:extLst>
      <p:ext uri="{BB962C8B-B14F-4D97-AF65-F5344CB8AC3E}">
        <p14:creationId xmlns:p14="http://schemas.microsoft.com/office/powerpoint/2010/main" val="2957249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p:cNvSpPr>
            <a:spLocks noGrp="1"/>
          </p:cNvSpPr>
          <p:nvPr>
            <p:ph type="title"/>
          </p:nvPr>
        </p:nvSpPr>
        <p:spPr>
          <a:xfrm>
            <a:off x="450000" y="172800"/>
            <a:ext cx="6472238" cy="1162800"/>
          </a:xfrm>
        </p:spPr>
        <p:txBody>
          <a:bodyPr>
            <a:normAutofit/>
          </a:bodyPr>
          <a:lstStyle/>
          <a:p>
            <a:r>
              <a:rPr lang="da-DK" dirty="0" smtClean="0"/>
              <a:t>Omsorg </a:t>
            </a:r>
            <a:r>
              <a:rPr lang="da-DK" dirty="0" smtClean="0"/>
              <a:t>- børn og unge med funktionsnedsættelser</a:t>
            </a:r>
            <a:endParaRPr lang="da-DK" dirty="0"/>
          </a:p>
        </p:txBody>
      </p:sp>
      <p:sp>
        <p:nvSpPr>
          <p:cNvPr id="7" name="Pladsholder til indhold 2"/>
          <p:cNvSpPr>
            <a:spLocks noGrp="1"/>
          </p:cNvSpPr>
          <p:nvPr>
            <p:ph idx="1"/>
          </p:nvPr>
        </p:nvSpPr>
        <p:spPr>
          <a:xfrm>
            <a:off x="457200" y="1433513"/>
            <a:ext cx="8229600" cy="4692650"/>
          </a:xfrm>
        </p:spPr>
        <p:txBody>
          <a:bodyPr/>
          <a:lstStyle/>
          <a:p>
            <a:r>
              <a:rPr lang="da-DK" dirty="0" smtClean="0"/>
              <a:t>Udover en særskilt bestemmelse om alarm og pejlesystem, er der ikke særskilte regler om indgreb, der gælder for børn og unge med funktionsnedsættelser</a:t>
            </a:r>
          </a:p>
          <a:p>
            <a:endParaRPr lang="da-DK" sz="1400" dirty="0"/>
          </a:p>
          <a:p>
            <a:r>
              <a:rPr lang="da-DK" dirty="0" smtClean="0"/>
              <a:t>Som i forhold til øvrige anbragte børn og unge er det muligt at anvende fysisk guidning</a:t>
            </a:r>
          </a:p>
          <a:p>
            <a:endParaRPr lang="da-DK" sz="1400" dirty="0"/>
          </a:p>
          <a:p>
            <a:r>
              <a:rPr lang="da-DK" dirty="0" smtClean="0"/>
              <a:t>Er der risiko for personskade, må det i det konkrete tilfælde vurderes om det som led i omsorgen for det enkelte barn eller ung, er nødvendigt at fastspænde barnet til fx kørestol eller seng</a:t>
            </a:r>
          </a:p>
          <a:p>
            <a:endParaRPr lang="da-DK" sz="1400" dirty="0"/>
          </a:p>
          <a:p>
            <a:r>
              <a:rPr lang="da-DK" dirty="0" smtClean="0"/>
              <a:t>Der kan være behov for at anvende fysisk guidning i fx hygiejne situationer også til større børn og unge med nedsat funktionsevne</a:t>
            </a:r>
          </a:p>
          <a:p>
            <a:endParaRPr lang="da-DK" sz="1400" dirty="0"/>
          </a:p>
          <a:p>
            <a:r>
              <a:rPr lang="da-DK" dirty="0" smtClean="0"/>
              <a:t>Der skal være fokus på ALTID at anvende de mindst indgribende tiltag</a:t>
            </a:r>
            <a:endParaRPr lang="da-DK" dirty="0"/>
          </a:p>
        </p:txBody>
      </p:sp>
      <p:sp>
        <p:nvSpPr>
          <p:cNvPr id="8" name="Pladsholder til sidefod 7"/>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3" name="Pladsholder til diasnummer 2"/>
          <p:cNvSpPr>
            <a:spLocks noGrp="1"/>
          </p:cNvSpPr>
          <p:nvPr>
            <p:ph type="sldNum" sz="quarter" idx="12"/>
          </p:nvPr>
        </p:nvSpPr>
        <p:spPr/>
        <p:txBody>
          <a:bodyPr/>
          <a:lstStyle/>
          <a:p>
            <a:fld id="{6AE8F78D-CDFD-4259-9C69-A3B14AC6DFB2}" type="slidenum">
              <a:rPr lang="da-DK" smtClean="0"/>
              <a:t>14</a:t>
            </a:fld>
            <a:endParaRPr lang="da-DK"/>
          </a:p>
        </p:txBody>
      </p:sp>
    </p:spTree>
    <p:extLst>
      <p:ext uri="{BB962C8B-B14F-4D97-AF65-F5344CB8AC3E}">
        <p14:creationId xmlns:p14="http://schemas.microsoft.com/office/powerpoint/2010/main" val="2762466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313714" cy="1162800"/>
          </a:xfrm>
        </p:spPr>
        <p:txBody>
          <a:bodyPr>
            <a:normAutofit/>
          </a:bodyPr>
          <a:lstStyle/>
          <a:p>
            <a:r>
              <a:rPr lang="da-DK" dirty="0" smtClean="0"/>
              <a:t>Forebyggelse </a:t>
            </a:r>
            <a:r>
              <a:rPr lang="da-DK" dirty="0" smtClean="0"/>
              <a:t>af konflikter og behov for indgreb</a:t>
            </a:r>
            <a:endParaRPr lang="da-DK" dirty="0"/>
          </a:p>
        </p:txBody>
      </p:sp>
      <p:sp>
        <p:nvSpPr>
          <p:cNvPr id="3" name="Pladsholder til indhold 2"/>
          <p:cNvSpPr>
            <a:spLocks noGrp="1"/>
          </p:cNvSpPr>
          <p:nvPr>
            <p:ph idx="1"/>
          </p:nvPr>
        </p:nvSpPr>
        <p:spPr>
          <a:xfrm>
            <a:off x="457200" y="1433513"/>
            <a:ext cx="8229600" cy="4692650"/>
          </a:xfrm>
        </p:spPr>
        <p:txBody>
          <a:bodyPr/>
          <a:lstStyle/>
          <a:p>
            <a:pPr marL="0" indent="0">
              <a:buNone/>
            </a:pPr>
            <a:endParaRPr lang="da-DK" dirty="0" smtClean="0"/>
          </a:p>
          <a:p>
            <a:pPr marL="0" indent="0">
              <a:buNone/>
            </a:pPr>
            <a:r>
              <a:rPr lang="da-DK" dirty="0" smtClean="0"/>
              <a:t>Personalet skal være opmærksom på:</a:t>
            </a:r>
          </a:p>
          <a:p>
            <a:endParaRPr lang="da-DK" dirty="0" smtClean="0"/>
          </a:p>
          <a:p>
            <a:pPr lvl="1">
              <a:buFont typeface="Arial" panose="020B0604020202020204" pitchFamily="34" charset="0"/>
              <a:buChar char="•"/>
            </a:pPr>
            <a:r>
              <a:rPr lang="da-DK" dirty="0" smtClean="0"/>
              <a:t>Situationer og forhold, der kan give anledning til konflikter – så disse kan håndteres, inden konflikten opstår</a:t>
            </a:r>
          </a:p>
          <a:p>
            <a:pPr lvl="1">
              <a:buFont typeface="Arial" panose="020B0604020202020204" pitchFamily="34" charset="0"/>
              <a:buChar char="•"/>
            </a:pPr>
            <a:endParaRPr lang="da-DK" sz="1400" dirty="0"/>
          </a:p>
          <a:p>
            <a:pPr lvl="1">
              <a:buFont typeface="Arial" panose="020B0604020202020204" pitchFamily="34" charset="0"/>
              <a:buChar char="•"/>
            </a:pPr>
            <a:r>
              <a:rPr lang="da-DK" dirty="0" smtClean="0"/>
              <a:t>Børn og unge med </a:t>
            </a:r>
            <a:r>
              <a:rPr lang="da-DK" dirty="0" err="1"/>
              <a:t>u</a:t>
            </a:r>
            <a:r>
              <a:rPr lang="da-DK" dirty="0" err="1" smtClean="0"/>
              <a:t>dadreagerende</a:t>
            </a:r>
            <a:r>
              <a:rPr lang="da-DK" dirty="0" smtClean="0"/>
              <a:t> adfærd skal mødes med forståelse for deres følelser og frustrationer, samtidig med at der arbejdes på at lære dem at håndtere følelser og adfærd</a:t>
            </a:r>
          </a:p>
          <a:p>
            <a:pPr lvl="1">
              <a:buFont typeface="Arial" panose="020B0604020202020204" pitchFamily="34" charset="0"/>
              <a:buChar char="•"/>
            </a:pPr>
            <a:endParaRPr lang="da-DK" sz="1400" dirty="0"/>
          </a:p>
          <a:p>
            <a:pPr lvl="1">
              <a:buFont typeface="Arial" panose="020B0604020202020204" pitchFamily="34" charset="0"/>
              <a:buChar char="•"/>
            </a:pPr>
            <a:r>
              <a:rPr lang="da-DK" dirty="0" smtClean="0"/>
              <a:t>Faste og klare rammer samt voksne, som børnene og de unge har tillid til, er væsentlige elementer til at sænke risikoen for konflikter i det daglige</a:t>
            </a:r>
            <a:endParaRPr lang="da-DK" dirty="0"/>
          </a:p>
          <a:p>
            <a:endParaRPr lang="da-DK" dirty="0" smtClean="0"/>
          </a:p>
          <a:p>
            <a:endParaRPr lang="da-DK" dirty="0"/>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15</a:t>
            </a:fld>
            <a:endParaRPr lang="da-DK"/>
          </a:p>
        </p:txBody>
      </p:sp>
    </p:spTree>
    <p:extLst>
      <p:ext uri="{BB962C8B-B14F-4D97-AF65-F5344CB8AC3E}">
        <p14:creationId xmlns:p14="http://schemas.microsoft.com/office/powerpoint/2010/main" val="31532274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Casearbejde</a:t>
            </a:r>
            <a:endParaRPr lang="da-DK" dirty="0"/>
          </a:p>
        </p:txBody>
      </p:sp>
      <p:sp>
        <p:nvSpPr>
          <p:cNvPr id="3" name="Pladsholder til sidefod 2"/>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4" name="Pladsholder til indhold 3"/>
          <p:cNvSpPr>
            <a:spLocks noGrp="1"/>
          </p:cNvSpPr>
          <p:nvPr>
            <p:ph idx="1"/>
          </p:nvPr>
        </p:nvSpPr>
        <p:spPr/>
        <p:txBody>
          <a:bodyPr/>
          <a:lstStyle/>
          <a:p>
            <a:pPr marL="0" indent="0" algn="ctr">
              <a:buNone/>
            </a:pPr>
            <a:endParaRPr lang="da-DK" sz="4800" dirty="0" smtClean="0"/>
          </a:p>
          <a:p>
            <a:pPr marL="0" indent="0" algn="ctr">
              <a:buNone/>
            </a:pPr>
            <a:endParaRPr lang="da-DK" sz="4800" dirty="0" smtClean="0"/>
          </a:p>
          <a:p>
            <a:pPr marL="0" indent="0" algn="ctr">
              <a:buNone/>
            </a:pPr>
            <a:r>
              <a:rPr lang="da-DK" sz="2800" dirty="0" smtClean="0"/>
              <a:t>Refleksion </a:t>
            </a:r>
            <a:r>
              <a:rPr lang="da-DK" sz="2800" dirty="0"/>
              <a:t>og dialog om </a:t>
            </a:r>
            <a:r>
              <a:rPr lang="da-DK" sz="2800" dirty="0" smtClean="0"/>
              <a:t>voksenansvar</a:t>
            </a:r>
            <a:endParaRPr lang="da-DK" sz="2800" dirty="0"/>
          </a:p>
        </p:txBody>
      </p:sp>
      <p:sp>
        <p:nvSpPr>
          <p:cNvPr id="6" name="Pladsholder til diasnummer 5"/>
          <p:cNvSpPr>
            <a:spLocks noGrp="1"/>
          </p:cNvSpPr>
          <p:nvPr>
            <p:ph type="sldNum" sz="quarter" idx="12"/>
          </p:nvPr>
        </p:nvSpPr>
        <p:spPr/>
        <p:txBody>
          <a:bodyPr/>
          <a:lstStyle/>
          <a:p>
            <a:fld id="{6AE8F78D-CDFD-4259-9C69-A3B14AC6DFB2}" type="slidenum">
              <a:rPr lang="da-DK" smtClean="0"/>
              <a:t>16</a:t>
            </a:fld>
            <a:endParaRPr lang="da-DK"/>
          </a:p>
        </p:txBody>
      </p:sp>
    </p:spTree>
    <p:extLst>
      <p:ext uri="{BB962C8B-B14F-4D97-AF65-F5344CB8AC3E}">
        <p14:creationId xmlns:p14="http://schemas.microsoft.com/office/powerpoint/2010/main" val="3015499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Retskilder</a:t>
            </a:r>
            <a:endParaRPr lang="da-DK" dirty="0"/>
          </a:p>
        </p:txBody>
      </p:sp>
      <p:sp>
        <p:nvSpPr>
          <p:cNvPr id="3" name="Pladsholder til sidefod 2"/>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4" name="Pladsholder til indhold 3"/>
          <p:cNvSpPr>
            <a:spLocks noGrp="1"/>
          </p:cNvSpPr>
          <p:nvPr>
            <p:ph idx="1"/>
          </p:nvPr>
        </p:nvSpPr>
        <p:spPr/>
        <p:txBody>
          <a:bodyPr/>
          <a:lstStyle/>
          <a:p>
            <a:pPr lvl="0"/>
            <a:r>
              <a:rPr lang="da-DK" dirty="0"/>
              <a:t>Lov om voksenansvar for anbragte børn og unge (Lov nr. 619 af 8. juni 2016), § 3</a:t>
            </a:r>
          </a:p>
          <a:p>
            <a:pPr lvl="0"/>
            <a:r>
              <a:rPr lang="da-DK" dirty="0"/>
              <a:t>Lov 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smtClean="0"/>
              <a:t>Vejledning til lov om voksenansvar for anbragte børn og unge (Vej. nr. 10370 af 21. december 2016), pkt. 39-47</a:t>
            </a:r>
          </a:p>
          <a:p>
            <a:endParaRPr lang="da-DK" dirty="0"/>
          </a:p>
        </p:txBody>
      </p:sp>
      <p:sp>
        <p:nvSpPr>
          <p:cNvPr id="6" name="Pladsholder til diasnummer 5"/>
          <p:cNvSpPr>
            <a:spLocks noGrp="1"/>
          </p:cNvSpPr>
          <p:nvPr>
            <p:ph type="sldNum" sz="quarter" idx="12"/>
          </p:nvPr>
        </p:nvSpPr>
        <p:spPr/>
        <p:txBody>
          <a:bodyPr/>
          <a:lstStyle/>
          <a:p>
            <a:fld id="{6AE8F78D-CDFD-4259-9C69-A3B14AC6DFB2}" type="slidenum">
              <a:rPr lang="da-DK" smtClean="0"/>
              <a:t>17</a:t>
            </a:fld>
            <a:endParaRPr lang="da-DK"/>
          </a:p>
        </p:txBody>
      </p:sp>
    </p:spTree>
    <p:extLst>
      <p:ext uri="{BB962C8B-B14F-4D97-AF65-F5344CB8AC3E}">
        <p14:creationId xmlns:p14="http://schemas.microsoft.com/office/powerpoint/2010/main" val="2641789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txBox="1">
            <a:spLocks noChangeAspect="1"/>
          </p:cNvSpPr>
          <p:nvPr/>
        </p:nvSpPr>
        <p:spPr bwMode="auto">
          <a:xfrm>
            <a:off x="450000" y="172800"/>
            <a:ext cx="4884960" cy="116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b="1">
                <a:solidFill>
                  <a:schemeClr val="bg1"/>
                </a:solidFill>
                <a:latin typeface="+mj-lt"/>
                <a:ea typeface="+mj-ea"/>
                <a:cs typeface="Geneva" charset="0"/>
              </a:defRPr>
            </a:lvl1pPr>
            <a:lvl2pPr algn="l" rtl="0" eaLnBrk="0" fontAlgn="base" hangingPunct="0">
              <a:spcBef>
                <a:spcPct val="0"/>
              </a:spcBef>
              <a:spcAft>
                <a:spcPct val="0"/>
              </a:spcAft>
              <a:defRPr sz="2000" b="1">
                <a:solidFill>
                  <a:schemeClr val="bg1"/>
                </a:solidFill>
                <a:latin typeface="Arial" charset="0"/>
                <a:ea typeface="Geneva" charset="0"/>
                <a:cs typeface="Geneva" charset="0"/>
              </a:defRPr>
            </a:lvl2pPr>
            <a:lvl3pPr algn="l" rtl="0" eaLnBrk="0" fontAlgn="base" hangingPunct="0">
              <a:spcBef>
                <a:spcPct val="0"/>
              </a:spcBef>
              <a:spcAft>
                <a:spcPct val="0"/>
              </a:spcAft>
              <a:defRPr sz="2000" b="1">
                <a:solidFill>
                  <a:schemeClr val="bg1"/>
                </a:solidFill>
                <a:latin typeface="Arial" charset="0"/>
                <a:ea typeface="Geneva" charset="0"/>
                <a:cs typeface="Geneva" charset="0"/>
              </a:defRPr>
            </a:lvl3pPr>
            <a:lvl4pPr algn="l" rtl="0" eaLnBrk="0" fontAlgn="base" hangingPunct="0">
              <a:spcBef>
                <a:spcPct val="0"/>
              </a:spcBef>
              <a:spcAft>
                <a:spcPct val="0"/>
              </a:spcAft>
              <a:defRPr sz="2000" b="1">
                <a:solidFill>
                  <a:schemeClr val="bg1"/>
                </a:solidFill>
                <a:latin typeface="Arial" charset="0"/>
                <a:ea typeface="Geneva" charset="0"/>
                <a:cs typeface="Geneva" charset="0"/>
              </a:defRPr>
            </a:lvl4pPr>
            <a:lvl5pPr algn="l" rtl="0" eaLnBrk="0" fontAlgn="base" hangingPunct="0">
              <a:spcBef>
                <a:spcPct val="0"/>
              </a:spcBef>
              <a:spcAft>
                <a:spcPct val="0"/>
              </a:spcAft>
              <a:defRPr sz="2000" b="1">
                <a:solidFill>
                  <a:schemeClr val="bg1"/>
                </a:solidFill>
                <a:latin typeface="Arial" charset="0"/>
                <a:ea typeface="Geneva" charset="0"/>
                <a:cs typeface="Geneva" charset="0"/>
              </a:defRPr>
            </a:lvl5pPr>
            <a:lvl6pPr marL="457200" algn="l" rtl="0" fontAlgn="base">
              <a:spcBef>
                <a:spcPct val="0"/>
              </a:spcBef>
              <a:spcAft>
                <a:spcPct val="0"/>
              </a:spcAft>
              <a:defRPr sz="2000" b="1">
                <a:solidFill>
                  <a:schemeClr val="bg1"/>
                </a:solidFill>
                <a:latin typeface="Arial" charset="0"/>
                <a:ea typeface="Geneva" charset="0"/>
              </a:defRPr>
            </a:lvl6pPr>
            <a:lvl7pPr marL="914400" algn="l" rtl="0" fontAlgn="base">
              <a:spcBef>
                <a:spcPct val="0"/>
              </a:spcBef>
              <a:spcAft>
                <a:spcPct val="0"/>
              </a:spcAft>
              <a:defRPr sz="2000" b="1">
                <a:solidFill>
                  <a:schemeClr val="bg1"/>
                </a:solidFill>
                <a:latin typeface="Arial" charset="0"/>
                <a:ea typeface="Geneva" charset="0"/>
              </a:defRPr>
            </a:lvl7pPr>
            <a:lvl8pPr marL="1371600" algn="l" rtl="0" fontAlgn="base">
              <a:spcBef>
                <a:spcPct val="0"/>
              </a:spcBef>
              <a:spcAft>
                <a:spcPct val="0"/>
              </a:spcAft>
              <a:defRPr sz="2000" b="1">
                <a:solidFill>
                  <a:schemeClr val="bg1"/>
                </a:solidFill>
                <a:latin typeface="Arial" charset="0"/>
                <a:ea typeface="Geneva" charset="0"/>
              </a:defRPr>
            </a:lvl8pPr>
            <a:lvl9pPr marL="1828800" algn="l" rtl="0" fontAlgn="base">
              <a:spcBef>
                <a:spcPct val="0"/>
              </a:spcBef>
              <a:spcAft>
                <a:spcPct val="0"/>
              </a:spcAft>
              <a:defRPr sz="2000" b="1">
                <a:solidFill>
                  <a:schemeClr val="bg1"/>
                </a:solidFill>
                <a:latin typeface="Arial" charset="0"/>
                <a:ea typeface="Geneva"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a-DK" sz="2000" b="1" i="0" u="none" strike="noStrike" kern="0" cap="none" spc="0" normalizeH="0" baseline="0" noProof="0" dirty="0" smtClean="0">
                <a:ln>
                  <a:noFill/>
                </a:ln>
                <a:solidFill>
                  <a:schemeClr val="tx1"/>
                </a:solidFill>
                <a:effectLst/>
                <a:uLnTx/>
                <a:uFillTx/>
                <a:latin typeface="Arial"/>
              </a:rPr>
              <a:t>Lovens </a:t>
            </a:r>
            <a:r>
              <a:rPr kumimoji="0" lang="da-DK" sz="2000" b="1" i="0" u="none" strike="noStrike" kern="0" cap="none" spc="0" normalizeH="0" baseline="0" noProof="0" dirty="0" smtClean="0">
                <a:ln>
                  <a:noFill/>
                </a:ln>
                <a:solidFill>
                  <a:schemeClr val="tx1"/>
                </a:solidFill>
                <a:effectLst/>
                <a:uLnTx/>
                <a:uFillTx/>
                <a:latin typeface="Arial"/>
              </a:rPr>
              <a:t>ordlyd</a:t>
            </a:r>
            <a:endParaRPr kumimoji="0" lang="da-DK" sz="2000" b="1" i="0" u="none" strike="noStrike" kern="0" cap="none" spc="0" normalizeH="0" baseline="0" noProof="0" dirty="0">
              <a:ln>
                <a:noFill/>
              </a:ln>
              <a:solidFill>
                <a:schemeClr val="tx1"/>
              </a:solidFill>
              <a:effectLst/>
              <a:uLnTx/>
              <a:uFillTx/>
              <a:latin typeface="Arial"/>
            </a:endParaRPr>
          </a:p>
        </p:txBody>
      </p:sp>
      <p:sp>
        <p:nvSpPr>
          <p:cNvPr id="5" name="Pladsholder til indhold 2"/>
          <p:cNvSpPr txBox="1">
            <a:spLocks/>
          </p:cNvSpPr>
          <p:nvPr/>
        </p:nvSpPr>
        <p:spPr bwMode="auto">
          <a:xfrm>
            <a:off x="450000" y="1558788"/>
            <a:ext cx="8226456" cy="4604977"/>
          </a:xfrm>
          <a:prstGeom prst="rect">
            <a:avLst/>
          </a:prstGeom>
          <a:noFill/>
          <a:ln w="19050" cmpd="sng">
            <a:solidFill>
              <a:schemeClr val="tx1"/>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a:solidFill>
                  <a:schemeClr val="tx1"/>
                </a:solidFill>
                <a:latin typeface="+mn-lt"/>
                <a:ea typeface="+mn-ea"/>
                <a:cs typeface="Geneva" charset="0"/>
              </a:defRPr>
            </a:lvl1pPr>
            <a:lvl2pPr marL="742950" indent="-285750" algn="l" rtl="0" eaLnBrk="0" fontAlgn="base" hangingPunct="0">
              <a:spcBef>
                <a:spcPct val="20000"/>
              </a:spcBef>
              <a:spcAft>
                <a:spcPct val="0"/>
              </a:spcAft>
              <a:buChar char="–"/>
              <a:defRPr>
                <a:solidFill>
                  <a:schemeClr val="tx1"/>
                </a:solidFill>
                <a:latin typeface="+mn-lt"/>
                <a:ea typeface="+mn-ea"/>
                <a:cs typeface="Geneva"/>
              </a:defRPr>
            </a:lvl2pPr>
            <a:lvl3pPr marL="1143000" indent="-228600" algn="l" rtl="0" eaLnBrk="0" fontAlgn="base" hangingPunct="0">
              <a:spcBef>
                <a:spcPct val="20000"/>
              </a:spcBef>
              <a:spcAft>
                <a:spcPct val="0"/>
              </a:spcAft>
              <a:buChar char="•"/>
              <a:defRPr>
                <a:solidFill>
                  <a:schemeClr val="tx1"/>
                </a:solidFill>
                <a:latin typeface="+mn-lt"/>
                <a:ea typeface="+mn-ea"/>
                <a:cs typeface="Geneva"/>
              </a:defRPr>
            </a:lvl3pPr>
            <a:lvl4pPr marL="1600200" indent="-228600" algn="l" rtl="0" eaLnBrk="0" fontAlgn="base" hangingPunct="0">
              <a:spcBef>
                <a:spcPct val="20000"/>
              </a:spcBef>
              <a:spcAft>
                <a:spcPct val="0"/>
              </a:spcAft>
              <a:buChar char="–"/>
              <a:defRPr>
                <a:solidFill>
                  <a:schemeClr val="tx1"/>
                </a:solidFill>
                <a:latin typeface="+mn-lt"/>
                <a:ea typeface="+mn-ea"/>
                <a:cs typeface="Geneva"/>
              </a:defRPr>
            </a:lvl4pPr>
            <a:lvl5pPr marL="2057400" indent="-228600" algn="l" rtl="0" eaLnBrk="0" fontAlgn="base" hangingPunct="0">
              <a:spcBef>
                <a:spcPct val="20000"/>
              </a:spcBef>
              <a:spcAft>
                <a:spcPct val="0"/>
              </a:spcAft>
              <a:buChar char="»"/>
              <a:defRPr>
                <a:solidFill>
                  <a:schemeClr val="tx1"/>
                </a:solidFill>
                <a:latin typeface="+mn-lt"/>
                <a:ea typeface="+mn-ea"/>
                <a:cs typeface="Genev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a:lstStyle>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da-DK" sz="1800" b="1" i="0" u="none" strike="noStrike" kern="0" cap="none" spc="0" normalizeH="0" baseline="0" noProof="0" dirty="0" smtClean="0">
                <a:ln>
                  <a:noFill/>
                </a:ln>
                <a:solidFill>
                  <a:srgbClr val="000000"/>
                </a:solidFill>
                <a:effectLst/>
                <a:uLnTx/>
                <a:uFillTx/>
                <a:latin typeface="Arial"/>
              </a:rPr>
              <a:t>§ 3. </a:t>
            </a:r>
            <a:r>
              <a:rPr kumimoji="0" lang="da-DK" sz="1800" b="0" i="0" u="none" strike="noStrike" kern="0" cap="none" spc="0" normalizeH="0" baseline="0" noProof="0" dirty="0" smtClean="0">
                <a:ln>
                  <a:noFill/>
                </a:ln>
                <a:solidFill>
                  <a:srgbClr val="000000"/>
                </a:solidFill>
                <a:effectLst/>
                <a:uLnTx/>
                <a:uFillTx/>
                <a:latin typeface="Arial"/>
              </a:rPr>
              <a:t>Ansvaret for at varetage den daglige omsorg overgår fra forældrene til plejefamilierne og personalet på anbringelsessteder efter § 66, stk. 1, i lov om social service, når et barn eller en ung anbringes uden for hjemmet. Dette ansvar indebærer bl.a., at plejefamilierne og personalet som led i varetagelsen af denne omsorg kan foretage nødvendige indgreb i barnets eller den unges selvbestemmelsesret for at sikre barnets eller den unges interesser, herunder sikre, at barnets eller den unges fysiske og psykiske behov opfyldes, og at barnet eller den unge opbygger kompetencer til at indgå i sociale relationer, trives og modtager læring.</a:t>
            </a:r>
          </a:p>
          <a:p>
            <a:pPr marL="0" marR="0" lvl="0" indent="0" algn="just" defTabSz="914400" rtl="0" eaLnBrk="0" fontAlgn="base" latinLnBrk="0" hangingPunct="0">
              <a:lnSpc>
                <a:spcPct val="100000"/>
              </a:lnSpc>
              <a:spcBef>
                <a:spcPct val="20000"/>
              </a:spcBef>
              <a:spcAft>
                <a:spcPct val="0"/>
              </a:spcAft>
              <a:buClrTx/>
              <a:buSzTx/>
              <a:buFontTx/>
              <a:buNone/>
              <a:tabLst/>
              <a:defRPr/>
            </a:pPr>
            <a:endParaRPr kumimoji="0" lang="da-DK" sz="1800" b="0" i="1" u="none" strike="noStrike" kern="0" cap="none" spc="0" normalizeH="0" baseline="0" noProof="0" dirty="0" smtClean="0">
              <a:ln>
                <a:noFill/>
              </a:ln>
              <a:solidFill>
                <a:srgbClr val="000000"/>
              </a:solidFill>
              <a:effectLst/>
              <a:uLnTx/>
              <a:uFillTx/>
              <a:latin typeface="Arial"/>
            </a:endParaRPr>
          </a:p>
          <a:p>
            <a:pPr marL="0" marR="0" lvl="0" indent="0" algn="just" defTabSz="914400" rtl="0" eaLnBrk="0" fontAlgn="base" latinLnBrk="0" hangingPunct="0">
              <a:lnSpc>
                <a:spcPct val="100000"/>
              </a:lnSpc>
              <a:spcBef>
                <a:spcPct val="20000"/>
              </a:spcBef>
              <a:spcAft>
                <a:spcPct val="0"/>
              </a:spcAft>
              <a:buClrTx/>
              <a:buSzTx/>
              <a:buFontTx/>
              <a:buNone/>
              <a:tabLst/>
              <a:defRPr/>
            </a:pPr>
            <a:r>
              <a:rPr kumimoji="0" lang="da-DK" sz="1800" b="0" i="1" u="none" strike="noStrike" kern="0" cap="none" spc="0" normalizeH="0" baseline="0" noProof="0" dirty="0" smtClean="0">
                <a:ln>
                  <a:noFill/>
                </a:ln>
                <a:solidFill>
                  <a:srgbClr val="000000"/>
                </a:solidFill>
                <a:effectLst/>
                <a:uLnTx/>
                <a:uFillTx/>
                <a:latin typeface="Arial"/>
              </a:rPr>
              <a:t>Stk. 2. </a:t>
            </a:r>
            <a:r>
              <a:rPr kumimoji="0" lang="da-DK" sz="1800" b="0" i="0" u="none" strike="noStrike" kern="0" cap="none" spc="0" normalizeH="0" baseline="0" noProof="0" dirty="0" smtClean="0">
                <a:ln>
                  <a:noFill/>
                </a:ln>
                <a:solidFill>
                  <a:srgbClr val="000000"/>
                </a:solidFill>
                <a:effectLst/>
                <a:uLnTx/>
                <a:uFillTx/>
                <a:latin typeface="Arial"/>
              </a:rPr>
              <a:t>Omsorgen for et barn eller en ung skal varetages ud fra en konkret afvejning af barnets eller den unges grundlæggende rettigheder og under hensyntagen til barnets eller den unges alder, modenhed og funktionsevne samt under iagttagelse af proportionalitetsprincippet, jf. § 7.</a:t>
            </a:r>
            <a:endParaRPr kumimoji="0" lang="da-DK" sz="1800" b="0" i="0" u="none" strike="noStrike" kern="0" cap="none" spc="0" normalizeH="0" baseline="0" noProof="0" dirty="0">
              <a:ln>
                <a:noFill/>
              </a:ln>
              <a:solidFill>
                <a:srgbClr val="000000"/>
              </a:solidFill>
              <a:effectLst/>
              <a:uLnTx/>
              <a:uFillTx/>
              <a:latin typeface="Arial"/>
            </a:endParaRPr>
          </a:p>
        </p:txBody>
      </p:sp>
      <p:sp>
        <p:nvSpPr>
          <p:cNvPr id="6" name="Pladsholder til sidefod 5"/>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3" name="Pladsholder til diasnummer 2"/>
          <p:cNvSpPr>
            <a:spLocks noGrp="1"/>
          </p:cNvSpPr>
          <p:nvPr>
            <p:ph type="sldNum" sz="quarter" idx="12"/>
          </p:nvPr>
        </p:nvSpPr>
        <p:spPr/>
        <p:txBody>
          <a:bodyPr/>
          <a:lstStyle/>
          <a:p>
            <a:fld id="{6AE8F78D-CDFD-4259-9C69-A3B14AC6DFB2}" type="slidenum">
              <a:rPr lang="da-DK" smtClean="0"/>
              <a:t>2</a:t>
            </a:fld>
            <a:endParaRPr lang="da-DK"/>
          </a:p>
        </p:txBody>
      </p:sp>
    </p:spTree>
    <p:extLst>
      <p:ext uri="{BB962C8B-B14F-4D97-AF65-F5344CB8AC3E}">
        <p14:creationId xmlns:p14="http://schemas.microsoft.com/office/powerpoint/2010/main" val="2357475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txBox="1">
            <a:spLocks/>
          </p:cNvSpPr>
          <p:nvPr/>
        </p:nvSpPr>
        <p:spPr bwMode="auto">
          <a:xfrm>
            <a:off x="450000" y="188640"/>
            <a:ext cx="5868000" cy="116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000" b="1">
                <a:solidFill>
                  <a:schemeClr val="bg1"/>
                </a:solidFill>
                <a:latin typeface="+mj-lt"/>
                <a:ea typeface="+mj-ea"/>
                <a:cs typeface="Geneva" charset="0"/>
              </a:defRPr>
            </a:lvl1pPr>
            <a:lvl2pPr algn="l" rtl="0" eaLnBrk="0" fontAlgn="base" hangingPunct="0">
              <a:spcBef>
                <a:spcPct val="0"/>
              </a:spcBef>
              <a:spcAft>
                <a:spcPct val="0"/>
              </a:spcAft>
              <a:defRPr sz="2000" b="1">
                <a:solidFill>
                  <a:schemeClr val="bg1"/>
                </a:solidFill>
                <a:latin typeface="Arial" charset="0"/>
                <a:ea typeface="Geneva" charset="0"/>
                <a:cs typeface="Geneva" charset="0"/>
              </a:defRPr>
            </a:lvl2pPr>
            <a:lvl3pPr algn="l" rtl="0" eaLnBrk="0" fontAlgn="base" hangingPunct="0">
              <a:spcBef>
                <a:spcPct val="0"/>
              </a:spcBef>
              <a:spcAft>
                <a:spcPct val="0"/>
              </a:spcAft>
              <a:defRPr sz="2000" b="1">
                <a:solidFill>
                  <a:schemeClr val="bg1"/>
                </a:solidFill>
                <a:latin typeface="Arial" charset="0"/>
                <a:ea typeface="Geneva" charset="0"/>
                <a:cs typeface="Geneva" charset="0"/>
              </a:defRPr>
            </a:lvl3pPr>
            <a:lvl4pPr algn="l" rtl="0" eaLnBrk="0" fontAlgn="base" hangingPunct="0">
              <a:spcBef>
                <a:spcPct val="0"/>
              </a:spcBef>
              <a:spcAft>
                <a:spcPct val="0"/>
              </a:spcAft>
              <a:defRPr sz="2000" b="1">
                <a:solidFill>
                  <a:schemeClr val="bg1"/>
                </a:solidFill>
                <a:latin typeface="Arial" charset="0"/>
                <a:ea typeface="Geneva" charset="0"/>
                <a:cs typeface="Geneva" charset="0"/>
              </a:defRPr>
            </a:lvl4pPr>
            <a:lvl5pPr algn="l" rtl="0" eaLnBrk="0" fontAlgn="base" hangingPunct="0">
              <a:spcBef>
                <a:spcPct val="0"/>
              </a:spcBef>
              <a:spcAft>
                <a:spcPct val="0"/>
              </a:spcAft>
              <a:defRPr sz="2000" b="1">
                <a:solidFill>
                  <a:schemeClr val="bg1"/>
                </a:solidFill>
                <a:latin typeface="Arial" charset="0"/>
                <a:ea typeface="Geneva" charset="0"/>
                <a:cs typeface="Geneva" charset="0"/>
              </a:defRPr>
            </a:lvl5pPr>
            <a:lvl6pPr marL="457200" algn="l" rtl="0" fontAlgn="base">
              <a:spcBef>
                <a:spcPct val="0"/>
              </a:spcBef>
              <a:spcAft>
                <a:spcPct val="0"/>
              </a:spcAft>
              <a:defRPr sz="2000" b="1">
                <a:solidFill>
                  <a:schemeClr val="bg1"/>
                </a:solidFill>
                <a:latin typeface="Arial" charset="0"/>
                <a:ea typeface="Geneva" charset="0"/>
              </a:defRPr>
            </a:lvl6pPr>
            <a:lvl7pPr marL="914400" algn="l" rtl="0" fontAlgn="base">
              <a:spcBef>
                <a:spcPct val="0"/>
              </a:spcBef>
              <a:spcAft>
                <a:spcPct val="0"/>
              </a:spcAft>
              <a:defRPr sz="2000" b="1">
                <a:solidFill>
                  <a:schemeClr val="bg1"/>
                </a:solidFill>
                <a:latin typeface="Arial" charset="0"/>
                <a:ea typeface="Geneva" charset="0"/>
              </a:defRPr>
            </a:lvl7pPr>
            <a:lvl8pPr marL="1371600" algn="l" rtl="0" fontAlgn="base">
              <a:spcBef>
                <a:spcPct val="0"/>
              </a:spcBef>
              <a:spcAft>
                <a:spcPct val="0"/>
              </a:spcAft>
              <a:defRPr sz="2000" b="1">
                <a:solidFill>
                  <a:schemeClr val="bg1"/>
                </a:solidFill>
                <a:latin typeface="Arial" charset="0"/>
                <a:ea typeface="Geneva" charset="0"/>
              </a:defRPr>
            </a:lvl8pPr>
            <a:lvl9pPr marL="1828800" algn="l" rtl="0" fontAlgn="base">
              <a:spcBef>
                <a:spcPct val="0"/>
              </a:spcBef>
              <a:spcAft>
                <a:spcPct val="0"/>
              </a:spcAft>
              <a:defRPr sz="2000" b="1">
                <a:solidFill>
                  <a:schemeClr val="bg1"/>
                </a:solidFill>
                <a:latin typeface="Arial" charset="0"/>
                <a:ea typeface="Geneva"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da-DK" sz="2000" b="1" i="0" u="none" strike="noStrike" kern="0" cap="none" spc="0" normalizeH="0" baseline="0" noProof="0" dirty="0" smtClean="0">
                <a:ln>
                  <a:noFill/>
                </a:ln>
                <a:solidFill>
                  <a:schemeClr val="tx1"/>
                </a:solidFill>
                <a:effectLst/>
                <a:uLnTx/>
                <a:uFillTx/>
                <a:latin typeface="Arial"/>
              </a:rPr>
              <a:t>Omsorgspligten </a:t>
            </a:r>
            <a:r>
              <a:rPr kumimoji="0" lang="da-DK" sz="2000" b="1" i="0" u="none" strike="noStrike" kern="0" cap="none" spc="0" normalizeH="0" baseline="0" noProof="0" dirty="0" smtClean="0">
                <a:ln>
                  <a:noFill/>
                </a:ln>
                <a:solidFill>
                  <a:schemeClr val="tx1"/>
                </a:solidFill>
                <a:effectLst/>
                <a:uLnTx/>
                <a:uFillTx/>
                <a:latin typeface="Arial"/>
              </a:rPr>
              <a:t>- forældreansvaret</a:t>
            </a:r>
            <a:endParaRPr kumimoji="0" lang="da-DK" sz="2000" b="1" i="0" u="none" strike="noStrike" kern="0" cap="none" spc="0" normalizeH="0" baseline="0" noProof="0" dirty="0">
              <a:ln>
                <a:noFill/>
              </a:ln>
              <a:solidFill>
                <a:schemeClr val="tx1"/>
              </a:solidFill>
              <a:effectLst/>
              <a:uLnTx/>
              <a:uFillTx/>
              <a:latin typeface="Arial"/>
            </a:endParaRPr>
          </a:p>
        </p:txBody>
      </p:sp>
      <p:sp>
        <p:nvSpPr>
          <p:cNvPr id="3" name="Pladsholder til indhold 2"/>
          <p:cNvSpPr txBox="1">
            <a:spLocks/>
          </p:cNvSpPr>
          <p:nvPr/>
        </p:nvSpPr>
        <p:spPr bwMode="auto">
          <a:xfrm>
            <a:off x="457200" y="1433513"/>
            <a:ext cx="8229600" cy="469265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a:solidFill>
                  <a:schemeClr val="tx1"/>
                </a:solidFill>
                <a:latin typeface="+mn-lt"/>
                <a:ea typeface="+mn-ea"/>
                <a:cs typeface="Geneva" charset="0"/>
              </a:defRPr>
            </a:lvl1pPr>
            <a:lvl2pPr marL="742950" indent="-285750" algn="l" rtl="0" eaLnBrk="0" fontAlgn="base" hangingPunct="0">
              <a:spcBef>
                <a:spcPct val="20000"/>
              </a:spcBef>
              <a:spcAft>
                <a:spcPct val="0"/>
              </a:spcAft>
              <a:buChar char="–"/>
              <a:defRPr>
                <a:solidFill>
                  <a:schemeClr val="tx1"/>
                </a:solidFill>
                <a:latin typeface="+mn-lt"/>
                <a:ea typeface="+mn-ea"/>
                <a:cs typeface="Geneva"/>
              </a:defRPr>
            </a:lvl2pPr>
            <a:lvl3pPr marL="1143000" indent="-228600" algn="l" rtl="0" eaLnBrk="0" fontAlgn="base" hangingPunct="0">
              <a:spcBef>
                <a:spcPct val="20000"/>
              </a:spcBef>
              <a:spcAft>
                <a:spcPct val="0"/>
              </a:spcAft>
              <a:buChar char="•"/>
              <a:defRPr>
                <a:solidFill>
                  <a:schemeClr val="tx1"/>
                </a:solidFill>
                <a:latin typeface="+mn-lt"/>
                <a:ea typeface="+mn-ea"/>
                <a:cs typeface="Geneva"/>
              </a:defRPr>
            </a:lvl3pPr>
            <a:lvl4pPr marL="1600200" indent="-228600" algn="l" rtl="0" eaLnBrk="0" fontAlgn="base" hangingPunct="0">
              <a:spcBef>
                <a:spcPct val="20000"/>
              </a:spcBef>
              <a:spcAft>
                <a:spcPct val="0"/>
              </a:spcAft>
              <a:buChar char="–"/>
              <a:defRPr>
                <a:solidFill>
                  <a:schemeClr val="tx1"/>
                </a:solidFill>
                <a:latin typeface="+mn-lt"/>
                <a:ea typeface="+mn-ea"/>
                <a:cs typeface="Geneva"/>
              </a:defRPr>
            </a:lvl4pPr>
            <a:lvl5pPr marL="2057400" indent="-228600" algn="l" rtl="0" eaLnBrk="0" fontAlgn="base" hangingPunct="0">
              <a:spcBef>
                <a:spcPct val="20000"/>
              </a:spcBef>
              <a:spcAft>
                <a:spcPct val="0"/>
              </a:spcAft>
              <a:buChar char="»"/>
              <a:defRPr>
                <a:solidFill>
                  <a:schemeClr val="tx1"/>
                </a:solidFill>
                <a:latin typeface="+mn-lt"/>
                <a:ea typeface="+mn-ea"/>
                <a:cs typeface="Geneva"/>
              </a:defRPr>
            </a:lvl5pPr>
            <a:lvl6pPr marL="2514600" indent="-228600" algn="l" rtl="0" fontAlgn="base">
              <a:spcBef>
                <a:spcPct val="20000"/>
              </a:spcBef>
              <a:spcAft>
                <a:spcPct val="0"/>
              </a:spcAft>
              <a:buChar char="»"/>
              <a:defRPr>
                <a:solidFill>
                  <a:schemeClr val="tx1"/>
                </a:solidFill>
                <a:latin typeface="+mn-lt"/>
                <a:ea typeface="+mn-ea"/>
              </a:defRPr>
            </a:lvl6pPr>
            <a:lvl7pPr marL="2971800" indent="-228600" algn="l" rtl="0" fontAlgn="base">
              <a:spcBef>
                <a:spcPct val="20000"/>
              </a:spcBef>
              <a:spcAft>
                <a:spcPct val="0"/>
              </a:spcAft>
              <a:buChar char="»"/>
              <a:defRPr>
                <a:solidFill>
                  <a:schemeClr val="tx1"/>
                </a:solidFill>
                <a:latin typeface="+mn-lt"/>
                <a:ea typeface="+mn-ea"/>
              </a:defRPr>
            </a:lvl7pPr>
            <a:lvl8pPr marL="3429000" indent="-228600" algn="l" rtl="0" fontAlgn="base">
              <a:spcBef>
                <a:spcPct val="20000"/>
              </a:spcBef>
              <a:spcAft>
                <a:spcPct val="0"/>
              </a:spcAft>
              <a:buChar char="»"/>
              <a:defRPr>
                <a:solidFill>
                  <a:schemeClr val="tx1"/>
                </a:solidFill>
                <a:latin typeface="+mn-lt"/>
                <a:ea typeface="+mn-ea"/>
              </a:defRPr>
            </a:lvl8pPr>
            <a:lvl9pPr marL="3886200" indent="-228600" algn="l" rtl="0" fontAlgn="base">
              <a:spcBef>
                <a:spcPct val="20000"/>
              </a:spcBef>
              <a:spcAft>
                <a:spcPct val="0"/>
              </a:spcAft>
              <a:buChar char="»"/>
              <a:defRPr>
                <a:solidFill>
                  <a:schemeClr val="tx1"/>
                </a:solidFill>
                <a:latin typeface="+mn-lt"/>
                <a:ea typeface="+mn-ea"/>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da-DK" sz="1800" b="0" i="0" u="none" strike="noStrike" kern="0" cap="none" spc="0" normalizeH="0" baseline="0" noProof="0" dirty="0" smtClean="0">
              <a:ln>
                <a:noFill/>
              </a:ln>
              <a:solidFill>
                <a:srgbClr val="000000"/>
              </a:solidFill>
              <a:effectLst/>
              <a:uLnTx/>
              <a:uFillTx/>
              <a:latin typeface="Arial"/>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da-DK" sz="1800" b="0" i="0" u="none" strike="noStrike" kern="0" cap="none" spc="0" normalizeH="0" baseline="0" noProof="0" dirty="0" smtClean="0">
                <a:ln>
                  <a:noFill/>
                </a:ln>
                <a:solidFill>
                  <a:srgbClr val="000000"/>
                </a:solidFill>
                <a:effectLst/>
                <a:uLnTx/>
                <a:uFillTx/>
                <a:latin typeface="Arial"/>
              </a:rPr>
              <a:t>Forældreansvarslovens § 2</a:t>
            </a:r>
          </a:p>
          <a:p>
            <a:pPr marL="173038" marR="0" lvl="0" indent="-173038" algn="l" defTabSz="914400" rtl="0" eaLnBrk="0" fontAlgn="base" latinLnBrk="0" hangingPunct="0">
              <a:lnSpc>
                <a:spcPct val="100000"/>
              </a:lnSpc>
              <a:spcBef>
                <a:spcPct val="20000"/>
              </a:spcBef>
              <a:spcAft>
                <a:spcPct val="0"/>
              </a:spcAft>
              <a:buClrTx/>
              <a:buSzTx/>
              <a:buFontTx/>
              <a:buChar char="•"/>
              <a:tabLst/>
              <a:defRPr/>
            </a:pPr>
            <a:endParaRPr kumimoji="0" lang="da-DK" sz="1800" b="0" i="0" u="none" strike="noStrike" kern="0" cap="none" spc="0" normalizeH="0" baseline="0" noProof="0" dirty="0" smtClean="0">
              <a:ln>
                <a:noFill/>
              </a:ln>
              <a:solidFill>
                <a:srgbClr val="000000"/>
              </a:solidFill>
              <a:effectLst/>
              <a:uLnTx/>
              <a:uFillTx/>
              <a:latin typeface="Arial"/>
            </a:endParaRPr>
          </a:p>
          <a:p>
            <a:pPr marL="173038" marR="0" lvl="0" indent="-173038" algn="l" defTabSz="914400" rtl="0" eaLnBrk="0" fontAlgn="base" latinLnBrk="0" hangingPunct="0">
              <a:lnSpc>
                <a:spcPct val="100000"/>
              </a:lnSpc>
              <a:spcBef>
                <a:spcPct val="20000"/>
              </a:spcBef>
              <a:spcAft>
                <a:spcPct val="0"/>
              </a:spcAft>
              <a:buClrTx/>
              <a:buSzTx/>
              <a:buFontTx/>
              <a:buChar char="•"/>
              <a:tabLst/>
              <a:defRPr/>
            </a:pPr>
            <a:r>
              <a:rPr kumimoji="0" lang="da-DK" sz="1800" b="0" i="0" u="none" strike="noStrike" kern="0" cap="none" spc="0" normalizeH="0" baseline="0" noProof="0" dirty="0" smtClean="0">
                <a:ln>
                  <a:noFill/>
                </a:ln>
                <a:solidFill>
                  <a:srgbClr val="000000"/>
                </a:solidFill>
                <a:effectLst/>
                <a:uLnTx/>
                <a:uFillTx/>
                <a:latin typeface="Arial"/>
              </a:rPr>
              <a:t>Børn og unge er under forældremyndighed, fordi de har behov for, at nogen passer på dem</a:t>
            </a:r>
          </a:p>
          <a:p>
            <a:pPr marL="173038" marR="0" lvl="0" indent="-173038" algn="l" defTabSz="914400" rtl="0" eaLnBrk="0" fontAlgn="base" latinLnBrk="0" hangingPunct="0">
              <a:lnSpc>
                <a:spcPct val="100000"/>
              </a:lnSpc>
              <a:spcBef>
                <a:spcPct val="20000"/>
              </a:spcBef>
              <a:spcAft>
                <a:spcPct val="0"/>
              </a:spcAft>
              <a:buClrTx/>
              <a:buSzTx/>
              <a:buFontTx/>
              <a:buChar char="•"/>
              <a:tabLst/>
              <a:defRPr/>
            </a:pPr>
            <a:endParaRPr kumimoji="0" lang="da-DK" sz="1800" b="0" i="0" u="none" strike="noStrike" kern="0" cap="none" spc="0" normalizeH="0" baseline="0" noProof="0" dirty="0" smtClean="0">
              <a:ln>
                <a:noFill/>
              </a:ln>
              <a:solidFill>
                <a:srgbClr val="000000"/>
              </a:solidFill>
              <a:effectLst/>
              <a:uLnTx/>
              <a:uFillTx/>
              <a:latin typeface="Arial"/>
            </a:endParaRPr>
          </a:p>
          <a:p>
            <a:pPr marL="173038" marR="0" lvl="0" indent="-173038" algn="l" defTabSz="914400" rtl="0" eaLnBrk="0" fontAlgn="base" latinLnBrk="0" hangingPunct="0">
              <a:lnSpc>
                <a:spcPct val="100000"/>
              </a:lnSpc>
              <a:spcBef>
                <a:spcPct val="20000"/>
              </a:spcBef>
              <a:spcAft>
                <a:spcPct val="0"/>
              </a:spcAft>
              <a:buClrTx/>
              <a:buSzTx/>
              <a:buFontTx/>
              <a:buChar char="•"/>
              <a:tabLst/>
              <a:defRPr/>
            </a:pPr>
            <a:r>
              <a:rPr kumimoji="0" lang="da-DK" sz="1800" b="0" i="0" u="none" strike="noStrike" kern="0" cap="none" spc="0" normalizeH="0" baseline="0" noProof="0" dirty="0" smtClean="0">
                <a:ln>
                  <a:noFill/>
                </a:ln>
                <a:solidFill>
                  <a:srgbClr val="000000"/>
                </a:solidFill>
                <a:effectLst/>
                <a:uLnTx/>
                <a:uFillTx/>
                <a:latin typeface="Arial"/>
              </a:rPr>
              <a:t>Forældremyndigheden skal drage omsorg for barnet og kan træffe afgørelse om barnets personlige forhold ud fra barnets interesse og behov </a:t>
            </a:r>
          </a:p>
          <a:p>
            <a:pPr marL="173038" marR="0" lvl="0" indent="-173038" algn="l" defTabSz="914400" rtl="0" eaLnBrk="0" fontAlgn="base" latinLnBrk="0" hangingPunct="0">
              <a:lnSpc>
                <a:spcPct val="100000"/>
              </a:lnSpc>
              <a:spcBef>
                <a:spcPct val="20000"/>
              </a:spcBef>
              <a:spcAft>
                <a:spcPct val="0"/>
              </a:spcAft>
              <a:buClrTx/>
              <a:buSzTx/>
              <a:buFontTx/>
              <a:buChar char="•"/>
              <a:tabLst/>
              <a:defRPr/>
            </a:pPr>
            <a:endParaRPr kumimoji="0" lang="da-DK" sz="1800" b="0" i="0" u="none" strike="noStrike" kern="0" cap="none" spc="0" normalizeH="0" baseline="0" noProof="0" dirty="0" smtClean="0">
              <a:ln>
                <a:noFill/>
              </a:ln>
              <a:solidFill>
                <a:srgbClr val="000000"/>
              </a:solidFill>
              <a:effectLst/>
              <a:uLnTx/>
              <a:uFillTx/>
              <a:latin typeface="Arial"/>
            </a:endParaRPr>
          </a:p>
          <a:p>
            <a:pPr marL="173038" marR="0" lvl="0" indent="-173038" algn="l" defTabSz="914400" rtl="0" eaLnBrk="0" fontAlgn="base" latinLnBrk="0" hangingPunct="0">
              <a:lnSpc>
                <a:spcPct val="100000"/>
              </a:lnSpc>
              <a:spcBef>
                <a:spcPct val="20000"/>
              </a:spcBef>
              <a:spcAft>
                <a:spcPct val="0"/>
              </a:spcAft>
              <a:buClrTx/>
              <a:buSzTx/>
              <a:buFontTx/>
              <a:buChar char="•"/>
              <a:tabLst/>
              <a:defRPr/>
            </a:pPr>
            <a:r>
              <a:rPr kumimoji="0" lang="da-DK" sz="1800" b="0" i="0" u="none" strike="noStrike" kern="0" cap="none" spc="0" normalizeH="0" baseline="0" noProof="0" dirty="0" smtClean="0">
                <a:ln>
                  <a:noFill/>
                </a:ln>
                <a:solidFill>
                  <a:srgbClr val="000000"/>
                </a:solidFill>
                <a:effectLst/>
                <a:uLnTx/>
                <a:uFillTx/>
                <a:latin typeface="Arial"/>
              </a:rPr>
              <a:t>Barnet har ret til omsorg og tryghed. Barnet skal behandles med respekt for sin person og må ikke udsættes for legemlig afstraffelse eller anden krænkende behandling</a:t>
            </a:r>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3</a:t>
            </a:fld>
            <a:endParaRPr lang="da-DK"/>
          </a:p>
        </p:txBody>
      </p:sp>
    </p:spTree>
    <p:extLst>
      <p:ext uri="{BB962C8B-B14F-4D97-AF65-F5344CB8AC3E}">
        <p14:creationId xmlns:p14="http://schemas.microsoft.com/office/powerpoint/2010/main" val="509492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0000" y="172800"/>
            <a:ext cx="5868000" cy="1162800"/>
          </a:xfrm>
        </p:spPr>
        <p:txBody>
          <a:bodyPr>
            <a:normAutofit/>
          </a:bodyPr>
          <a:lstStyle/>
          <a:p>
            <a:r>
              <a:rPr lang="da-DK" dirty="0" smtClean="0"/>
              <a:t>Omsorgspligten </a:t>
            </a:r>
            <a:r>
              <a:rPr lang="da-DK" dirty="0" smtClean="0"/>
              <a:t>- forældreansvaret</a:t>
            </a:r>
            <a:endParaRPr lang="da-DK" dirty="0"/>
          </a:p>
        </p:txBody>
      </p:sp>
      <p:sp>
        <p:nvSpPr>
          <p:cNvPr id="5" name="Pladsholder til indhold 2"/>
          <p:cNvSpPr>
            <a:spLocks noGrp="1"/>
          </p:cNvSpPr>
          <p:nvPr>
            <p:ph idx="1"/>
          </p:nvPr>
        </p:nvSpPr>
        <p:spPr>
          <a:xfrm>
            <a:off x="450000" y="1433513"/>
            <a:ext cx="8229600" cy="4692650"/>
          </a:xfrm>
        </p:spPr>
        <p:txBody>
          <a:bodyPr/>
          <a:lstStyle/>
          <a:p>
            <a:pPr marL="0" indent="0">
              <a:buNone/>
            </a:pPr>
            <a:r>
              <a:rPr lang="da-DK" dirty="0" smtClean="0"/>
              <a:t>Forældreansvarslovens § 2</a:t>
            </a:r>
          </a:p>
          <a:p>
            <a:r>
              <a:rPr lang="da-DK" dirty="0" smtClean="0"/>
              <a:t>Forældremyndighedens omsorgspligt indebærer bl.a. den daglige omsorg, herunder at sikre, at barnet får tilstrækkelig:</a:t>
            </a:r>
          </a:p>
          <a:p>
            <a:pPr lvl="2">
              <a:buFont typeface="Arial" panose="020B0604020202020204" pitchFamily="34" charset="0"/>
              <a:buChar char="−"/>
            </a:pPr>
            <a:r>
              <a:rPr lang="da-DK" dirty="0" smtClean="0"/>
              <a:t>Mad</a:t>
            </a:r>
          </a:p>
          <a:p>
            <a:pPr lvl="2">
              <a:buFont typeface="Arial" panose="020B0604020202020204" pitchFamily="34" charset="0"/>
              <a:buChar char="−"/>
            </a:pPr>
            <a:r>
              <a:rPr lang="da-DK" dirty="0" smtClean="0"/>
              <a:t>Tøj</a:t>
            </a:r>
          </a:p>
          <a:p>
            <a:pPr lvl="2">
              <a:buFont typeface="Arial" panose="020B0604020202020204" pitchFamily="34" charset="0"/>
              <a:buChar char="−"/>
            </a:pPr>
            <a:r>
              <a:rPr lang="da-DK" dirty="0" smtClean="0"/>
              <a:t>Søvn </a:t>
            </a:r>
          </a:p>
          <a:p>
            <a:pPr lvl="2">
              <a:buFont typeface="Arial" panose="020B0604020202020204" pitchFamily="34" charset="0"/>
              <a:buChar char="−"/>
            </a:pPr>
            <a:r>
              <a:rPr lang="da-DK" dirty="0" smtClean="0"/>
              <a:t>Bolig</a:t>
            </a:r>
          </a:p>
          <a:p>
            <a:pPr lvl="2">
              <a:buFont typeface="Arial" panose="020B0604020202020204" pitchFamily="34" charset="0"/>
              <a:buChar char="−"/>
            </a:pPr>
            <a:r>
              <a:rPr lang="da-DK" dirty="0" smtClean="0"/>
              <a:t>Varme</a:t>
            </a:r>
          </a:p>
          <a:p>
            <a:pPr lvl="2">
              <a:buFont typeface="Arial" panose="020B0604020202020204" pitchFamily="34" charset="0"/>
              <a:buChar char="−"/>
            </a:pPr>
            <a:r>
              <a:rPr lang="da-DK" dirty="0" smtClean="0"/>
              <a:t>Pleje</a:t>
            </a:r>
          </a:p>
          <a:p>
            <a:pPr lvl="2">
              <a:buFont typeface="Arial" panose="020B0604020202020204" pitchFamily="34" charset="0"/>
              <a:buChar char="−"/>
            </a:pPr>
            <a:r>
              <a:rPr lang="da-DK" dirty="0" smtClean="0"/>
              <a:t>Lægehjælp</a:t>
            </a:r>
          </a:p>
          <a:p>
            <a:pPr lvl="2">
              <a:buFont typeface="Arial" panose="020B0604020202020204" pitchFamily="34" charset="0"/>
              <a:buChar char="−"/>
            </a:pPr>
            <a:r>
              <a:rPr lang="da-DK" dirty="0" smtClean="0"/>
              <a:t>M.v.</a:t>
            </a:r>
          </a:p>
          <a:p>
            <a:r>
              <a:rPr lang="da-DK" dirty="0" smtClean="0"/>
              <a:t>Forældremyndighedsindehaveren vil, som led i omsorgen, kunne </a:t>
            </a:r>
            <a:r>
              <a:rPr lang="da-DK" dirty="0"/>
              <a:t>foretage visse dagligdags ting over for </a:t>
            </a:r>
            <a:r>
              <a:rPr lang="da-DK" dirty="0" smtClean="0"/>
              <a:t>barnet </a:t>
            </a:r>
            <a:r>
              <a:rPr lang="da-DK" dirty="0"/>
              <a:t>herunder handle mod barnets vilje og ved brug af en vis mængde </a:t>
            </a:r>
            <a:r>
              <a:rPr lang="da-DK" dirty="0" smtClean="0"/>
              <a:t>magt</a:t>
            </a:r>
            <a:endParaRPr lang="da-DK" dirty="0"/>
          </a:p>
          <a:p>
            <a:endParaRPr lang="da-DK" dirty="0" smtClean="0"/>
          </a:p>
        </p:txBody>
      </p:sp>
      <p:sp>
        <p:nvSpPr>
          <p:cNvPr id="6" name="Pladsholder til sidefod 5"/>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3" name="Pladsholder til diasnummer 2"/>
          <p:cNvSpPr>
            <a:spLocks noGrp="1"/>
          </p:cNvSpPr>
          <p:nvPr>
            <p:ph type="sldNum" sz="quarter" idx="12"/>
          </p:nvPr>
        </p:nvSpPr>
        <p:spPr/>
        <p:txBody>
          <a:bodyPr/>
          <a:lstStyle/>
          <a:p>
            <a:fld id="{6AE8F78D-CDFD-4259-9C69-A3B14AC6DFB2}" type="slidenum">
              <a:rPr lang="da-DK" smtClean="0"/>
              <a:t>4</a:t>
            </a:fld>
            <a:endParaRPr lang="da-DK"/>
          </a:p>
        </p:txBody>
      </p:sp>
    </p:spTree>
    <p:extLst>
      <p:ext uri="{BB962C8B-B14F-4D97-AF65-F5344CB8AC3E}">
        <p14:creationId xmlns:p14="http://schemas.microsoft.com/office/powerpoint/2010/main" val="24488242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868000" cy="1162800"/>
          </a:xfrm>
        </p:spPr>
        <p:txBody>
          <a:bodyPr>
            <a:normAutofit/>
          </a:bodyPr>
          <a:lstStyle/>
          <a:p>
            <a:r>
              <a:rPr lang="da-DK" dirty="0" smtClean="0"/>
              <a:t>Omsorgspligten </a:t>
            </a:r>
            <a:r>
              <a:rPr lang="da-DK" dirty="0" smtClean="0"/>
              <a:t>- overdragelse</a:t>
            </a:r>
            <a:endParaRPr lang="da-DK" dirty="0"/>
          </a:p>
        </p:txBody>
      </p:sp>
      <p:sp>
        <p:nvSpPr>
          <p:cNvPr id="3" name="Pladsholder til indhold 2"/>
          <p:cNvSpPr>
            <a:spLocks noGrp="1"/>
          </p:cNvSpPr>
          <p:nvPr>
            <p:ph idx="1"/>
          </p:nvPr>
        </p:nvSpPr>
        <p:spPr>
          <a:xfrm>
            <a:off x="457200" y="1433513"/>
            <a:ext cx="8229600" cy="4692650"/>
          </a:xfrm>
        </p:spPr>
        <p:txBody>
          <a:bodyPr/>
          <a:lstStyle/>
          <a:p>
            <a:endParaRPr lang="da-DK" dirty="0" smtClean="0"/>
          </a:p>
          <a:p>
            <a:r>
              <a:rPr lang="da-DK" dirty="0" smtClean="0"/>
              <a:t>Voksenansvaret tager afsæt i forældreansvaret – det gode forældreskab</a:t>
            </a:r>
          </a:p>
          <a:p>
            <a:endParaRPr lang="da-DK" dirty="0"/>
          </a:p>
          <a:p>
            <a:r>
              <a:rPr lang="da-DK" dirty="0" smtClean="0"/>
              <a:t>Ved anbringelse overgår den daglige omsorg fra forældrene til plejeforældrene eller personalet på anbringelsessteder</a:t>
            </a:r>
          </a:p>
          <a:p>
            <a:endParaRPr lang="da-DK" dirty="0"/>
          </a:p>
          <a:p>
            <a:r>
              <a:rPr lang="da-DK" dirty="0" smtClean="0"/>
              <a:t>Det er alene varetagelsen af den daglige omsorg, der overgår</a:t>
            </a:r>
          </a:p>
          <a:p>
            <a:endParaRPr lang="da-DK" dirty="0"/>
          </a:p>
          <a:p>
            <a:r>
              <a:rPr lang="da-DK" dirty="0" smtClean="0"/>
              <a:t>Forældrene bevarer forældremyndigheden, herunder ansvaret for at sikre barnets eller den unges rettigheder, fx ved udøvelse af partsbeføjelser i forhold til offentlige myndigheder</a:t>
            </a:r>
          </a:p>
          <a:p>
            <a:endParaRPr lang="da-DK" dirty="0"/>
          </a:p>
          <a:p>
            <a:r>
              <a:rPr lang="da-DK" dirty="0" smtClean="0"/>
              <a:t>Kommunalbestyrelsen kan, hvis det er nødvendigt, træffe afgørelser om barnets eller den unges behandling, uddannelse, anbringelsessted mv.</a:t>
            </a:r>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5</a:t>
            </a:fld>
            <a:endParaRPr lang="da-DK"/>
          </a:p>
        </p:txBody>
      </p:sp>
    </p:spTree>
    <p:extLst>
      <p:ext uri="{BB962C8B-B14F-4D97-AF65-F5344CB8AC3E}">
        <p14:creationId xmlns:p14="http://schemas.microsoft.com/office/powerpoint/2010/main" val="2806967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Overdragelse af omsorgspligten</a:t>
            </a:r>
            <a:endParaRPr lang="da-DK" dirty="0"/>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6</a:t>
            </a:fld>
            <a:endParaRPr lang="da-DK"/>
          </a:p>
        </p:txBody>
      </p:sp>
      <p:pic>
        <p:nvPicPr>
          <p:cNvPr id="5" name="Billed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846000"/>
            <a:ext cx="8504070" cy="6012000"/>
          </a:xfrm>
          <a:prstGeom prst="rect">
            <a:avLst/>
          </a:prstGeom>
        </p:spPr>
      </p:pic>
    </p:spTree>
    <p:extLst>
      <p:ext uri="{BB962C8B-B14F-4D97-AF65-F5344CB8AC3E}">
        <p14:creationId xmlns:p14="http://schemas.microsoft.com/office/powerpoint/2010/main" val="2569716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7443931" cy="1162800"/>
          </a:xfrm>
        </p:spPr>
        <p:txBody>
          <a:bodyPr/>
          <a:lstStyle/>
          <a:p>
            <a:r>
              <a:rPr lang="da-DK" dirty="0" smtClean="0"/>
              <a:t>De </a:t>
            </a:r>
            <a:r>
              <a:rPr lang="da-DK" dirty="0" smtClean="0"/>
              <a:t>overordnede og langsigtede formål </a:t>
            </a:r>
            <a:br>
              <a:rPr lang="da-DK" dirty="0" smtClean="0"/>
            </a:br>
            <a:r>
              <a:rPr lang="da-DK" dirty="0" smtClean="0"/>
              <a:t>med omsorgen</a:t>
            </a:r>
            <a:endParaRPr lang="da-DK" dirty="0"/>
          </a:p>
        </p:txBody>
      </p:sp>
      <p:sp>
        <p:nvSpPr>
          <p:cNvPr id="3" name="Pladsholder til indhold 2"/>
          <p:cNvSpPr>
            <a:spLocks noGrp="1"/>
          </p:cNvSpPr>
          <p:nvPr>
            <p:ph idx="1"/>
          </p:nvPr>
        </p:nvSpPr>
        <p:spPr>
          <a:xfrm>
            <a:off x="457200" y="1433513"/>
            <a:ext cx="8229600" cy="4692650"/>
          </a:xfrm>
        </p:spPr>
        <p:txBody>
          <a:bodyPr/>
          <a:lstStyle/>
          <a:p>
            <a:pPr marL="0" indent="0">
              <a:buNone/>
            </a:pPr>
            <a:endParaRPr lang="da-DK" dirty="0" smtClean="0"/>
          </a:p>
          <a:p>
            <a:pPr marL="0" indent="0">
              <a:buNone/>
            </a:pPr>
            <a:r>
              <a:rPr lang="da-DK" dirty="0" smtClean="0"/>
              <a:t>I relation til servicelovens § 46, indebærer omsorgen:</a:t>
            </a:r>
          </a:p>
          <a:p>
            <a:pPr marL="0" indent="0">
              <a:buNone/>
            </a:pPr>
            <a:endParaRPr lang="da-DK" dirty="0"/>
          </a:p>
          <a:p>
            <a:r>
              <a:rPr lang="da-DK" dirty="0"/>
              <a:t>A</a:t>
            </a:r>
            <a:r>
              <a:rPr lang="da-DK" dirty="0" smtClean="0"/>
              <a:t>t sikre </a:t>
            </a:r>
            <a:r>
              <a:rPr lang="da-DK" dirty="0"/>
              <a:t>kontinuitet i </a:t>
            </a:r>
            <a:r>
              <a:rPr lang="da-DK" dirty="0" smtClean="0"/>
              <a:t>opvæksten </a:t>
            </a:r>
            <a:r>
              <a:rPr lang="da-DK" dirty="0"/>
              <a:t>og et trygt omsorgsmiljø, der tilbyder nære og stabile relationer til </a:t>
            </a:r>
            <a:r>
              <a:rPr lang="da-DK" dirty="0" smtClean="0"/>
              <a:t>voksne</a:t>
            </a:r>
            <a:endParaRPr lang="da-DK" dirty="0"/>
          </a:p>
          <a:p>
            <a:r>
              <a:rPr lang="da-DK" dirty="0"/>
              <a:t>A</a:t>
            </a:r>
            <a:r>
              <a:rPr lang="da-DK" dirty="0" smtClean="0"/>
              <a:t>t sikre barnets </a:t>
            </a:r>
            <a:r>
              <a:rPr lang="da-DK" dirty="0"/>
              <a:t>eller den unges muligheder for personlig udvikling og opbygning af kompetencer til at indgå i sociale relationer og </a:t>
            </a:r>
            <a:r>
              <a:rPr lang="da-DK" dirty="0" smtClean="0"/>
              <a:t>netværk </a:t>
            </a:r>
            <a:endParaRPr lang="da-DK" dirty="0"/>
          </a:p>
          <a:p>
            <a:r>
              <a:rPr lang="da-DK" dirty="0"/>
              <a:t>A</a:t>
            </a:r>
            <a:r>
              <a:rPr lang="da-DK" dirty="0" smtClean="0"/>
              <a:t>t understøtte </a:t>
            </a:r>
            <a:r>
              <a:rPr lang="da-DK" dirty="0"/>
              <a:t>barnets eller den unges skolegang og mulighed for at gennemføre en </a:t>
            </a:r>
            <a:r>
              <a:rPr lang="da-DK" dirty="0" smtClean="0"/>
              <a:t>uddannelse</a:t>
            </a:r>
            <a:endParaRPr lang="da-DK" dirty="0"/>
          </a:p>
          <a:p>
            <a:r>
              <a:rPr lang="da-DK" dirty="0"/>
              <a:t>A</a:t>
            </a:r>
            <a:r>
              <a:rPr lang="da-DK" dirty="0" smtClean="0"/>
              <a:t>t fremme </a:t>
            </a:r>
            <a:r>
              <a:rPr lang="da-DK" dirty="0"/>
              <a:t>barnets eller den unges sundhed og </a:t>
            </a:r>
            <a:r>
              <a:rPr lang="da-DK" dirty="0" smtClean="0"/>
              <a:t>trivsel</a:t>
            </a:r>
          </a:p>
          <a:p>
            <a:r>
              <a:rPr lang="da-DK" dirty="0"/>
              <a:t>A</a:t>
            </a:r>
            <a:r>
              <a:rPr lang="da-DK" dirty="0" smtClean="0"/>
              <a:t>t forberede </a:t>
            </a:r>
            <a:r>
              <a:rPr lang="da-DK" dirty="0"/>
              <a:t>barnet eller den unge til et selvstændigt </a:t>
            </a:r>
            <a:r>
              <a:rPr lang="da-DK" dirty="0" smtClean="0"/>
              <a:t>voksenliv</a:t>
            </a:r>
            <a:endParaRPr lang="da-DK" dirty="0"/>
          </a:p>
          <a:p>
            <a:pPr marL="0" indent="0">
              <a:buNone/>
            </a:pPr>
            <a:endParaRPr lang="da-DK" dirty="0"/>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7</a:t>
            </a:fld>
            <a:endParaRPr lang="da-DK"/>
          </a:p>
        </p:txBody>
      </p:sp>
    </p:spTree>
    <p:extLst>
      <p:ext uri="{BB962C8B-B14F-4D97-AF65-F5344CB8AC3E}">
        <p14:creationId xmlns:p14="http://schemas.microsoft.com/office/powerpoint/2010/main" val="18023089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a:xfrm>
            <a:off x="450000" y="172800"/>
            <a:ext cx="5662613" cy="1162800"/>
          </a:xfrm>
        </p:spPr>
        <p:txBody>
          <a:bodyPr>
            <a:normAutofit/>
          </a:bodyPr>
          <a:lstStyle/>
          <a:p>
            <a:pPr eaLnBrk="1" hangingPunct="1">
              <a:defRPr/>
            </a:pPr>
            <a:r>
              <a:rPr lang="da-DK" dirty="0" smtClean="0">
                <a:cs typeface="+mj-cs"/>
              </a:rPr>
              <a:t>Omsorgspligten</a:t>
            </a:r>
            <a:endParaRPr lang="da-DK" dirty="0" smtClean="0">
              <a:cs typeface="+mj-cs"/>
            </a:endParaRPr>
          </a:p>
        </p:txBody>
      </p:sp>
      <p:sp>
        <p:nvSpPr>
          <p:cNvPr id="3" name="Rectangle 3"/>
          <p:cNvSpPr txBox="1">
            <a:spLocks noChangeArrowheads="1"/>
          </p:cNvSpPr>
          <p:nvPr/>
        </p:nvSpPr>
        <p:spPr bwMode="auto">
          <a:xfrm>
            <a:off x="457200" y="1433513"/>
            <a:ext cx="8229600" cy="4692650"/>
          </a:xfrm>
          <a:prstGeom prst="rect">
            <a:avLst/>
          </a:prstGeom>
          <a:noFill/>
          <a:ln w="9525">
            <a:noFill/>
            <a:miter lim="800000"/>
            <a:headEnd/>
            <a:tailEnd/>
          </a:ln>
          <a:effectLst/>
          <a:extLst>
            <a:ext uri="{FAA26D3D-D897-4be2-8F04-BA451C77F1D7}">
              <ma14:placeholderFlag xmlns:ma14="http://schemas.microsoft.com/office/mac/drawingml/2011/main" xmlns="" val="1"/>
            </a:ext>
          </a:extLst>
        </p:spPr>
        <p:txBody>
          <a:bodyPr vert="horz" wrap="square" lIns="0" tIns="45720" rIns="91440" bIns="0" numCol="1" anchor="t" anchorCtr="0" compatLnSpc="1">
            <a:prstTxWarp prst="textNoShape">
              <a:avLst/>
            </a:prstTxWarp>
          </a:bodyPr>
          <a:lstStyle>
            <a:lvl1pPr marL="185738" indent="-185738" algn="l" rtl="0" eaLnBrk="1" fontAlgn="base" hangingPunct="1">
              <a:spcBef>
                <a:spcPct val="20000"/>
              </a:spcBef>
              <a:spcAft>
                <a:spcPct val="0"/>
              </a:spcAft>
              <a:buChar char="•"/>
              <a:defRPr>
                <a:solidFill>
                  <a:srgbClr val="000000"/>
                </a:solidFill>
                <a:latin typeface="+mn-lt"/>
                <a:ea typeface="+mn-ea"/>
                <a:cs typeface="Geneva" charset="0"/>
              </a:defRPr>
            </a:lvl1pPr>
            <a:lvl2pPr marL="357188" indent="-171450" algn="l" rtl="0" eaLnBrk="1" fontAlgn="base" hangingPunct="1">
              <a:spcBef>
                <a:spcPct val="20000"/>
              </a:spcBef>
              <a:spcAft>
                <a:spcPct val="0"/>
              </a:spcAft>
              <a:buChar char="–"/>
              <a:defRPr>
                <a:solidFill>
                  <a:srgbClr val="000000"/>
                </a:solidFill>
                <a:latin typeface="+mn-lt"/>
                <a:ea typeface="+mn-ea"/>
              </a:defRPr>
            </a:lvl2pPr>
            <a:lvl3pPr marL="542925" indent="-185738" algn="l" rtl="0" eaLnBrk="1" fontAlgn="base" hangingPunct="1">
              <a:spcBef>
                <a:spcPct val="20000"/>
              </a:spcBef>
              <a:spcAft>
                <a:spcPct val="0"/>
              </a:spcAft>
              <a:buChar char="•"/>
              <a:defRPr>
                <a:solidFill>
                  <a:srgbClr val="000000"/>
                </a:solidFill>
                <a:latin typeface="+mn-lt"/>
                <a:ea typeface="+mn-ea"/>
              </a:defRPr>
            </a:lvl3pPr>
            <a:lvl4pPr marL="714375" indent="-171450" algn="l" rtl="0" eaLnBrk="1" fontAlgn="base" hangingPunct="1">
              <a:spcBef>
                <a:spcPct val="20000"/>
              </a:spcBef>
              <a:spcAft>
                <a:spcPct val="0"/>
              </a:spcAft>
              <a:buChar char="–"/>
              <a:defRPr>
                <a:solidFill>
                  <a:srgbClr val="000000"/>
                </a:solidFill>
                <a:latin typeface="+mn-lt"/>
                <a:ea typeface="+mn-ea"/>
              </a:defRPr>
            </a:lvl4pPr>
            <a:lvl5pPr marL="900113" indent="-185738" algn="l" rtl="0" eaLnBrk="1" fontAlgn="base" hangingPunct="1">
              <a:spcBef>
                <a:spcPct val="20000"/>
              </a:spcBef>
              <a:spcAft>
                <a:spcPct val="0"/>
              </a:spcAft>
              <a:buChar char="»"/>
              <a:defRPr>
                <a:solidFill>
                  <a:srgbClr val="000000"/>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a:lstStyle>
          <a:p>
            <a:pPr marL="0" indent="0">
              <a:buFontTx/>
              <a:buNone/>
            </a:pPr>
            <a:endParaRPr lang="da-DK" kern="0" dirty="0" smtClean="0">
              <a:latin typeface="Arial" panose="020B0604020202020204" pitchFamily="34" charset="0"/>
              <a:cs typeface="Arial" panose="020B0604020202020204" pitchFamily="34" charset="0"/>
            </a:endParaRPr>
          </a:p>
          <a:p>
            <a:r>
              <a:rPr lang="da-DK" kern="0" dirty="0" smtClean="0">
                <a:latin typeface="Arial" panose="020B0604020202020204" pitchFamily="34" charset="0"/>
                <a:cs typeface="Arial" panose="020B0604020202020204" pitchFamily="34" charset="0"/>
              </a:rPr>
              <a:t>Varetagelsen af den daglige omsorg:</a:t>
            </a:r>
          </a:p>
          <a:p>
            <a:pPr marL="185738" lvl="1" indent="0">
              <a:buNone/>
            </a:pPr>
            <a:r>
              <a:rPr lang="da-DK" kern="0" dirty="0" smtClean="0">
                <a:latin typeface="Arial" panose="020B0604020202020204" pitchFamily="34" charset="0"/>
                <a:cs typeface="Arial" panose="020B0604020202020204" pitchFamily="34" charset="0"/>
              </a:rPr>
              <a:t>- Sikre barnet eller den unges interesse</a:t>
            </a:r>
          </a:p>
          <a:p>
            <a:pPr marL="185738" lvl="1" indent="0">
              <a:buNone/>
            </a:pPr>
            <a:r>
              <a:rPr lang="da-DK" kern="0" dirty="0" smtClean="0">
                <a:latin typeface="Arial" panose="020B0604020202020204" pitchFamily="34" charset="0"/>
                <a:cs typeface="Arial" panose="020B0604020202020204" pitchFamily="34" charset="0"/>
              </a:rPr>
              <a:t>- Opfylde barnets fysiske og psykiske behov</a:t>
            </a:r>
          </a:p>
          <a:p>
            <a:pPr marL="185738" lvl="1" indent="0">
              <a:buNone/>
            </a:pPr>
            <a:r>
              <a:rPr lang="da-DK" kern="0" dirty="0" smtClean="0">
                <a:latin typeface="Arial" panose="020B0604020202020204" pitchFamily="34" charset="0"/>
                <a:cs typeface="Arial" panose="020B0604020202020204" pitchFamily="34" charset="0"/>
              </a:rPr>
              <a:t>- Opbygge kompetencer hos barnet  eller den unge til at indgå i sociale relationer</a:t>
            </a:r>
          </a:p>
          <a:p>
            <a:pPr marL="185738" lvl="1" indent="0">
              <a:buNone/>
            </a:pPr>
            <a:r>
              <a:rPr lang="da-DK" kern="0" dirty="0" smtClean="0">
                <a:latin typeface="Arial" panose="020B0604020202020204" pitchFamily="34" charset="0"/>
                <a:cs typeface="Arial" panose="020B0604020202020204" pitchFamily="34" charset="0"/>
              </a:rPr>
              <a:t>- Sikre at barnet eller den unge trives og modtager indlæring</a:t>
            </a:r>
          </a:p>
          <a:p>
            <a:pPr marL="457200" lvl="1" indent="0">
              <a:buFontTx/>
              <a:buNone/>
            </a:pPr>
            <a:endParaRPr lang="da-DK" kern="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da-DK" kern="0" dirty="0" smtClean="0">
                <a:latin typeface="Arial" panose="020B0604020202020204" pitchFamily="34" charset="0"/>
                <a:cs typeface="Arial" panose="020B0604020202020204" pitchFamily="34" charset="0"/>
              </a:rPr>
              <a:t>Som led i varetagelsen af den daglige omsorg kan der ske </a:t>
            </a:r>
            <a:r>
              <a:rPr lang="da-DK" b="1" i="1" kern="0" dirty="0" smtClean="0">
                <a:latin typeface="Arial" panose="020B0604020202020204" pitchFamily="34" charset="0"/>
                <a:cs typeface="Arial" panose="020B0604020202020204" pitchFamily="34" charset="0"/>
              </a:rPr>
              <a:t>NØDVENDIGE</a:t>
            </a:r>
            <a:r>
              <a:rPr lang="da-DK" kern="0" dirty="0" smtClean="0">
                <a:latin typeface="Arial" panose="020B0604020202020204" pitchFamily="34" charset="0"/>
                <a:cs typeface="Arial" panose="020B0604020202020204" pitchFamily="34" charset="0"/>
              </a:rPr>
              <a:t> indgreb i barnets eller den unges selvbestemmelsesret </a:t>
            </a:r>
            <a:r>
              <a:rPr lang="da-DK" b="1" i="1" kern="0" dirty="0" smtClean="0">
                <a:latin typeface="Arial" panose="020B0604020202020204" pitchFamily="34" charset="0"/>
                <a:cs typeface="Arial" panose="020B0604020202020204" pitchFamily="34" charset="0"/>
              </a:rPr>
              <a:t>for at sikre barnets eller den unges interesser</a:t>
            </a:r>
          </a:p>
          <a:p>
            <a:pPr>
              <a:buFont typeface="Wingdings" panose="05000000000000000000" pitchFamily="2" charset="2"/>
              <a:buChar char="§"/>
            </a:pPr>
            <a:endParaRPr lang="da-DK" kern="0" dirty="0" smtClean="0">
              <a:latin typeface="Arial" panose="020B0604020202020204" pitchFamily="34" charset="0"/>
              <a:cs typeface="Arial" panose="020B0604020202020204" pitchFamily="34" charset="0"/>
            </a:endParaRPr>
          </a:p>
          <a:p>
            <a:pPr marL="0" indent="0">
              <a:buFontTx/>
              <a:buNone/>
            </a:pPr>
            <a:endParaRPr lang="da-DK" kern="0" dirty="0">
              <a:latin typeface="Arial" panose="020B0604020202020204" pitchFamily="34" charset="0"/>
              <a:cs typeface="Arial" panose="020B0604020202020204" pitchFamily="34" charset="0"/>
            </a:endParaRPr>
          </a:p>
        </p:txBody>
      </p:sp>
      <p:sp>
        <p:nvSpPr>
          <p:cNvPr id="4" name="Pladsholder til sidefod 3"/>
          <p:cNvSpPr>
            <a:spLocks noGrp="1"/>
          </p:cNvSpPr>
          <p:nvPr>
            <p:ph type="ftr" sz="quarter" idx="10"/>
          </p:nvPr>
        </p:nvSpPr>
        <p:spPr/>
        <p:txBody>
          <a:bodyPr/>
          <a:lstStyle/>
          <a:p>
            <a:pPr>
              <a:defRPr/>
            </a:pPr>
            <a:r>
              <a:rPr lang="en-GB" dirty="0" err="1" smtClean="0">
                <a:solidFill>
                  <a:schemeClr val="bg1">
                    <a:lumMod val="65000"/>
                  </a:schemeClr>
                </a:solidFill>
                <a:latin typeface="Arial" panose="020B0604020202020204" pitchFamily="34" charset="0"/>
                <a:cs typeface="Arial" panose="020B0604020202020204" pitchFamily="34" charset="0"/>
              </a:rPr>
              <a:t>Voksenansvar</a:t>
            </a:r>
            <a:endParaRPr lang="en-GB" dirty="0">
              <a:solidFill>
                <a:schemeClr val="bg1">
                  <a:lumMod val="65000"/>
                </a:schemeClr>
              </a:solidFill>
              <a:latin typeface="Arial" panose="020B0604020202020204" pitchFamily="34" charset="0"/>
              <a:cs typeface="Arial" panose="020B0604020202020204" pitchFamily="34" charset="0"/>
            </a:endParaRPr>
          </a:p>
        </p:txBody>
      </p:sp>
      <p:sp>
        <p:nvSpPr>
          <p:cNvPr id="6" name="Pladsholder til diasnummer 5"/>
          <p:cNvSpPr>
            <a:spLocks noGrp="1"/>
          </p:cNvSpPr>
          <p:nvPr>
            <p:ph type="sldNum" sz="quarter" idx="12"/>
          </p:nvPr>
        </p:nvSpPr>
        <p:spPr/>
        <p:txBody>
          <a:bodyPr/>
          <a:lstStyle/>
          <a:p>
            <a:fld id="{6AE8F78D-CDFD-4259-9C69-A3B14AC6DFB2}" type="slidenum">
              <a:rPr lang="da-DK" smtClean="0"/>
              <a:t>8</a:t>
            </a:fld>
            <a:endParaRPr lang="da-DK"/>
          </a:p>
        </p:txBody>
      </p:sp>
    </p:spTree>
    <p:extLst>
      <p:ext uri="{BB962C8B-B14F-4D97-AF65-F5344CB8AC3E}">
        <p14:creationId xmlns:p14="http://schemas.microsoft.com/office/powerpoint/2010/main" val="2394789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799"/>
            <a:ext cx="5662613" cy="1162800"/>
          </a:xfrm>
        </p:spPr>
        <p:txBody>
          <a:bodyPr/>
          <a:lstStyle/>
          <a:p>
            <a:r>
              <a:rPr lang="da-DK" dirty="0" smtClean="0"/>
              <a:t>Omsorgspligten - mindre indgreb</a:t>
            </a:r>
            <a:endParaRPr lang="da-DK" dirty="0"/>
          </a:p>
        </p:txBody>
      </p:sp>
      <p:sp>
        <p:nvSpPr>
          <p:cNvPr id="3" name="Pladsholder til indhold 2"/>
          <p:cNvSpPr>
            <a:spLocks noGrp="1"/>
          </p:cNvSpPr>
          <p:nvPr>
            <p:ph idx="1"/>
          </p:nvPr>
        </p:nvSpPr>
        <p:spPr>
          <a:xfrm>
            <a:off x="557212" y="1433513"/>
            <a:ext cx="8229600" cy="4692650"/>
          </a:xfrm>
        </p:spPr>
        <p:txBody>
          <a:bodyPr/>
          <a:lstStyle/>
          <a:p>
            <a:pPr marL="0" indent="0">
              <a:buNone/>
            </a:pPr>
            <a:r>
              <a:rPr lang="da-DK" dirty="0" smtClean="0"/>
              <a:t>Mindre indgreb:</a:t>
            </a:r>
          </a:p>
          <a:p>
            <a:pPr lvl="1">
              <a:buFont typeface="Arial" panose="020B0604020202020204" pitchFamily="34" charset="0"/>
              <a:buChar char="•"/>
            </a:pPr>
            <a:r>
              <a:rPr lang="da-DK" dirty="0"/>
              <a:t>I </a:t>
            </a:r>
            <a:r>
              <a:rPr lang="da-DK" dirty="0" smtClean="0"/>
              <a:t>opdragelsesøjemed</a:t>
            </a:r>
            <a:endParaRPr lang="da-DK" dirty="0"/>
          </a:p>
          <a:p>
            <a:pPr lvl="1">
              <a:buFont typeface="Arial" panose="020B0604020202020204" pitchFamily="34" charset="0"/>
              <a:buChar char="•"/>
            </a:pPr>
            <a:r>
              <a:rPr lang="da-DK" dirty="0" smtClean="0"/>
              <a:t>Sikring </a:t>
            </a:r>
            <a:r>
              <a:rPr lang="da-DK" dirty="0"/>
              <a:t>af barnets basale behov, f.eks. </a:t>
            </a:r>
            <a:r>
              <a:rPr lang="da-DK" dirty="0" smtClean="0"/>
              <a:t>hygiejne</a:t>
            </a:r>
            <a:endParaRPr lang="da-DK" dirty="0"/>
          </a:p>
          <a:p>
            <a:pPr lvl="1">
              <a:buFont typeface="Arial" panose="020B0604020202020204" pitchFamily="34" charset="0"/>
              <a:buChar char="•"/>
            </a:pPr>
            <a:r>
              <a:rPr lang="da-DK" dirty="0"/>
              <a:t>I </a:t>
            </a:r>
            <a:r>
              <a:rPr lang="da-DK" dirty="0" smtClean="0"/>
              <a:t>beskyttelsesøjemed</a:t>
            </a:r>
            <a:endParaRPr lang="da-DK" dirty="0"/>
          </a:p>
          <a:p>
            <a:pPr marL="1000125" lvl="4" indent="0">
              <a:buNone/>
            </a:pPr>
            <a:r>
              <a:rPr lang="da-DK" dirty="0" smtClean="0"/>
              <a:t>- Beskytte </a:t>
            </a:r>
            <a:r>
              <a:rPr lang="da-DK" dirty="0"/>
              <a:t>i faresituationer</a:t>
            </a:r>
          </a:p>
          <a:p>
            <a:pPr marL="1000125" lvl="4" indent="0">
              <a:buNone/>
            </a:pPr>
            <a:r>
              <a:rPr lang="da-DK" dirty="0" smtClean="0"/>
              <a:t>- Beskytte </a:t>
            </a:r>
            <a:r>
              <a:rPr lang="da-DK" dirty="0"/>
              <a:t>mod risikofaktorer</a:t>
            </a:r>
          </a:p>
          <a:p>
            <a:pPr marL="0" lvl="1" indent="0">
              <a:buNone/>
            </a:pPr>
            <a:endParaRPr lang="da-DK" dirty="0" smtClean="0"/>
          </a:p>
          <a:p>
            <a:pPr marL="285750" lvl="1">
              <a:buFont typeface="Arial" panose="020B0604020202020204" pitchFamily="34" charset="0"/>
              <a:buChar char="•"/>
            </a:pPr>
            <a:r>
              <a:rPr lang="da-DK" dirty="0" smtClean="0"/>
              <a:t>Hvor meget der kan gribes ind afhænger af det aktuelle opdragelses- eller beskyttelseshensyn</a:t>
            </a:r>
          </a:p>
          <a:p>
            <a:pPr marL="285750" lvl="1">
              <a:buFont typeface="Arial" panose="020B0604020202020204" pitchFamily="34" charset="0"/>
              <a:buChar char="•"/>
            </a:pPr>
            <a:r>
              <a:rPr lang="da-DK" dirty="0" smtClean="0"/>
              <a:t>Barnet eller den unges alder og modenhed væsentligt kriterium – særlig ved opdragelseshensyn</a:t>
            </a:r>
          </a:p>
          <a:p>
            <a:pPr marL="285750" lvl="1">
              <a:buFont typeface="Arial" panose="020B0604020202020204" pitchFamily="34" charset="0"/>
              <a:buChar char="•"/>
            </a:pPr>
            <a:r>
              <a:rPr lang="da-DK" dirty="0" smtClean="0">
                <a:solidFill>
                  <a:schemeClr val="tx1"/>
                </a:solidFill>
              </a:rPr>
              <a:t>Hvordan der gribes ind samt omfanget af barnets eller den unges modstand vil generelt være væsentlige kriterier for, om der er tale om omsorgshandlinger eller egentlig fysisk magtanvendelse</a:t>
            </a:r>
          </a:p>
          <a:p>
            <a:pPr>
              <a:buFont typeface="Arial" panose="020B0604020202020204" pitchFamily="34" charset="0"/>
              <a:buChar char="•"/>
            </a:pPr>
            <a:endParaRPr lang="da-DK" dirty="0" smtClean="0"/>
          </a:p>
          <a:p>
            <a:pPr marL="457200" lvl="1" indent="0">
              <a:buNone/>
            </a:pPr>
            <a:endParaRPr lang="da-DK" dirty="0"/>
          </a:p>
          <a:p>
            <a:pPr marL="457200" lvl="1" indent="0">
              <a:buNone/>
            </a:pPr>
            <a:endParaRPr lang="da-DK" dirty="0"/>
          </a:p>
        </p:txBody>
      </p:sp>
      <p:sp>
        <p:nvSpPr>
          <p:cNvPr id="5" name="Tekstboks 4"/>
          <p:cNvSpPr txBox="1"/>
          <p:nvPr/>
        </p:nvSpPr>
        <p:spPr>
          <a:xfrm>
            <a:off x="467544" y="6361855"/>
            <a:ext cx="3491880" cy="276999"/>
          </a:xfrm>
          <a:prstGeom prst="rect">
            <a:avLst/>
          </a:prstGeom>
          <a:noFill/>
        </p:spPr>
        <p:txBody>
          <a:bodyPr wrap="square" rtlCol="0">
            <a:spAutoFit/>
          </a:bodyPr>
          <a:lstStyle/>
          <a:p>
            <a:r>
              <a:rPr lang="da-DK" sz="1200" dirty="0">
                <a:solidFill>
                  <a:schemeClr val="bg1">
                    <a:lumMod val="65000"/>
                  </a:schemeClr>
                </a:solidFill>
                <a:latin typeface="Arial" panose="020B0604020202020204" pitchFamily="34" charset="0"/>
                <a:cs typeface="Arial" panose="020B0604020202020204" pitchFamily="34" charset="0"/>
              </a:rPr>
              <a:t>Voksenansvar</a:t>
            </a:r>
          </a:p>
        </p:txBody>
      </p:sp>
      <p:sp>
        <p:nvSpPr>
          <p:cNvPr id="7" name="Pladsholder til diasnummer 6"/>
          <p:cNvSpPr>
            <a:spLocks noGrp="1"/>
          </p:cNvSpPr>
          <p:nvPr>
            <p:ph type="sldNum" sz="quarter" idx="12"/>
          </p:nvPr>
        </p:nvSpPr>
        <p:spPr/>
        <p:txBody>
          <a:bodyPr/>
          <a:lstStyle/>
          <a:p>
            <a:fld id="{6AE8F78D-CDFD-4259-9C69-A3B14AC6DFB2}" type="slidenum">
              <a:rPr lang="da-DK" smtClean="0"/>
              <a:t>9</a:t>
            </a:fld>
            <a:endParaRPr lang="da-DK" dirty="0"/>
          </a:p>
        </p:txBody>
      </p:sp>
    </p:spTree>
    <p:extLst>
      <p:ext uri="{BB962C8B-B14F-4D97-AF65-F5344CB8AC3E}">
        <p14:creationId xmlns:p14="http://schemas.microsoft.com/office/powerpoint/2010/main" val="266992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BF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1361</Words>
  <Application>Microsoft Office PowerPoint</Application>
  <PresentationFormat>Skærmshow (4:3)</PresentationFormat>
  <Paragraphs>199</Paragraphs>
  <Slides>17</Slides>
  <Notes>14</Notes>
  <HiddenSlides>0</HiddenSlides>
  <MMClips>0</MMClips>
  <ScaleCrop>false</ScaleCrop>
  <HeadingPairs>
    <vt:vector size="4" baseType="variant">
      <vt:variant>
        <vt:lpstr>Tema</vt:lpstr>
      </vt:variant>
      <vt:variant>
        <vt:i4>1</vt:i4>
      </vt:variant>
      <vt:variant>
        <vt:lpstr>Diastitler</vt:lpstr>
      </vt:variant>
      <vt:variant>
        <vt:i4>17</vt:i4>
      </vt:variant>
    </vt:vector>
  </HeadingPairs>
  <TitlesOfParts>
    <vt:vector size="18" baseType="lpstr">
      <vt:lpstr>Kontortema</vt:lpstr>
      <vt:lpstr>Voksenansvar for anbragte børn og unge  Voksenansvar</vt:lpstr>
      <vt:lpstr>PowerPoint-præsentation</vt:lpstr>
      <vt:lpstr>PowerPoint-præsentation</vt:lpstr>
      <vt:lpstr>Omsorgspligten - forældreansvaret</vt:lpstr>
      <vt:lpstr>Omsorgspligten - overdragelse</vt:lpstr>
      <vt:lpstr>Overdragelse af omsorgspligten</vt:lpstr>
      <vt:lpstr>De overordnede og langsigtede formål  med omsorgen</vt:lpstr>
      <vt:lpstr>Omsorgspligten</vt:lpstr>
      <vt:lpstr>Omsorgspligten - mindre indgreb</vt:lpstr>
      <vt:lpstr>Eksempler på omsorgshandlinger</vt:lpstr>
      <vt:lpstr>Legalitetsprincippet</vt:lpstr>
      <vt:lpstr>Afvejning af hensyn</vt:lpstr>
      <vt:lpstr>Elektroniske kommunikationsmidler</vt:lpstr>
      <vt:lpstr>Omsorg - børn og unge med funktionsnedsættelser</vt:lpstr>
      <vt:lpstr>Forebyggelse af konflikter og behov for indgreb</vt:lpstr>
      <vt:lpstr>Casearbejde</vt:lpstr>
      <vt:lpstr>Retskilder</vt:lpstr>
    </vt:vector>
  </TitlesOfParts>
  <Company>Koncern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Valborg Amalie Ahlehoff Hansen</dc:creator>
  <cp:lastModifiedBy>Annie Gaardsted Frandsen</cp:lastModifiedBy>
  <cp:revision>16</cp:revision>
  <dcterms:created xsi:type="dcterms:W3CDTF">2017-01-11T09:45:51Z</dcterms:created>
  <dcterms:modified xsi:type="dcterms:W3CDTF">2017-01-15T10:52:49Z</dcterms:modified>
</cp:coreProperties>
</file>